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94" r:id="rId2"/>
    <p:sldId id="318" r:id="rId3"/>
    <p:sldId id="303" r:id="rId4"/>
    <p:sldId id="319" r:id="rId5"/>
    <p:sldId id="261" r:id="rId6"/>
    <p:sldId id="256" r:id="rId7"/>
    <p:sldId id="320" r:id="rId8"/>
    <p:sldId id="335" r:id="rId9"/>
    <p:sldId id="296" r:id="rId10"/>
    <p:sldId id="333" r:id="rId11"/>
    <p:sldId id="297" r:id="rId12"/>
    <p:sldId id="334" r:id="rId13"/>
    <p:sldId id="331" r:id="rId14"/>
    <p:sldId id="324" r:id="rId15"/>
    <p:sldId id="325" r:id="rId16"/>
    <p:sldId id="326" r:id="rId17"/>
    <p:sldId id="332" r:id="rId18"/>
    <p:sldId id="327" r:id="rId19"/>
    <p:sldId id="328" r:id="rId20"/>
    <p:sldId id="330" r:id="rId21"/>
    <p:sldId id="267" r:id="rId22"/>
    <p:sldId id="265" r:id="rId23"/>
    <p:sldId id="304" r:id="rId24"/>
    <p:sldId id="329" r:id="rId25"/>
    <p:sldId id="257" r:id="rId26"/>
    <p:sldId id="295" r:id="rId27"/>
    <p:sldId id="258" r:id="rId28"/>
    <p:sldId id="317" r:id="rId29"/>
    <p:sldId id="322" r:id="rId30"/>
    <p:sldId id="298" r:id="rId31"/>
    <p:sldId id="299" r:id="rId32"/>
    <p:sldId id="321" r:id="rId33"/>
    <p:sldId id="300" r:id="rId34"/>
    <p:sldId id="323" r:id="rId35"/>
    <p:sldId id="301" r:id="rId36"/>
    <p:sldId id="260" r:id="rId37"/>
    <p:sldId id="302" r:id="rId38"/>
    <p:sldId id="293" r:id="rId39"/>
    <p:sldId id="292" r:id="rId40"/>
    <p:sldId id="264" r:id="rId41"/>
    <p:sldId id="275" r:id="rId42"/>
  </p:sldIdLst>
  <p:sldSz cx="9144000" cy="6858000" type="screen4x3"/>
  <p:notesSz cx="7104063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 autoAdjust="0"/>
    <p:restoredTop sz="94606" autoAdjust="0"/>
  </p:normalViewPr>
  <p:slideViewPr>
    <p:cSldViewPr>
      <p:cViewPr varScale="1">
        <p:scale>
          <a:sx n="91" d="100"/>
          <a:sy n="91" d="100"/>
        </p:scale>
        <p:origin x="1602" y="126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045" cy="512460"/>
          </a:xfrm>
          <a:prstGeom prst="rect">
            <a:avLst/>
          </a:prstGeom>
        </p:spPr>
        <p:txBody>
          <a:bodyPr vert="horz" lIns="93772" tIns="46886" rIns="93772" bIns="46886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4380" y="0"/>
            <a:ext cx="3078045" cy="512460"/>
          </a:xfrm>
          <a:prstGeom prst="rect">
            <a:avLst/>
          </a:prstGeom>
        </p:spPr>
        <p:txBody>
          <a:bodyPr vert="horz" lIns="93772" tIns="46886" rIns="93772" bIns="46886" rtlCol="0"/>
          <a:lstStyle>
            <a:lvl1pPr algn="r">
              <a:defRPr sz="1200"/>
            </a:lvl1pPr>
          </a:lstStyle>
          <a:p>
            <a:fld id="{ADB328E9-FFAC-4EC1-AD29-C7E56EC87523}" type="datetimeFigureOut">
              <a:rPr kumimoji="1" lang="ja-JP" altLang="en-US" smtClean="0"/>
              <a:t>2021/4/15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772" tIns="46886" rIns="93772" bIns="46886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10571" y="4925135"/>
            <a:ext cx="5682923" cy="4029949"/>
          </a:xfrm>
          <a:prstGeom prst="rect">
            <a:avLst/>
          </a:prstGeom>
        </p:spPr>
        <p:txBody>
          <a:bodyPr vert="horz" lIns="93772" tIns="46886" rIns="93772" bIns="46886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2153"/>
            <a:ext cx="3078045" cy="512460"/>
          </a:xfrm>
          <a:prstGeom prst="rect">
            <a:avLst/>
          </a:prstGeom>
        </p:spPr>
        <p:txBody>
          <a:bodyPr vert="horz" lIns="93772" tIns="46886" rIns="93772" bIns="46886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4380" y="9722153"/>
            <a:ext cx="3078045" cy="512460"/>
          </a:xfrm>
          <a:prstGeom prst="rect">
            <a:avLst/>
          </a:prstGeom>
        </p:spPr>
        <p:txBody>
          <a:bodyPr vert="horz" lIns="93772" tIns="46886" rIns="93772" bIns="46886" rtlCol="0" anchor="b"/>
          <a:lstStyle>
            <a:lvl1pPr algn="r">
              <a:defRPr sz="1200"/>
            </a:lvl1pPr>
          </a:lstStyle>
          <a:p>
            <a:fld id="{041AC352-7AC5-4E38-9B61-C356A1AA2F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5926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 サブタイトルの書式設定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8739-6AB1-45B4-A6FE-A85D0B9F48F5}" type="datetimeFigureOut">
              <a:rPr kumimoji="1" lang="ja-JP" altLang="en-US" smtClean="0"/>
              <a:pPr/>
              <a:t>2021/4/15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9DA7-EB12-4BA9-927B-591FB3B834E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8739-6AB1-45B4-A6FE-A85D0B9F48F5}" type="datetimeFigureOut">
              <a:rPr kumimoji="1" lang="ja-JP" altLang="en-US" smtClean="0"/>
              <a:pPr/>
              <a:t>2021/4/15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9DA7-EB12-4BA9-927B-591FB3B834E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8739-6AB1-45B4-A6FE-A85D0B9F48F5}" type="datetimeFigureOut">
              <a:rPr kumimoji="1" lang="ja-JP" altLang="en-US" smtClean="0"/>
              <a:pPr/>
              <a:t>2021/4/15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9DA7-EB12-4BA9-927B-591FB3B834E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8739-6AB1-45B4-A6FE-A85D0B9F48F5}" type="datetimeFigureOut">
              <a:rPr kumimoji="1" lang="ja-JP" altLang="en-US" smtClean="0"/>
              <a:pPr/>
              <a:t>2021/4/15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9DA7-EB12-4BA9-927B-591FB3B834E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8739-6AB1-45B4-A6FE-A85D0B9F48F5}" type="datetimeFigureOut">
              <a:rPr kumimoji="1" lang="ja-JP" altLang="en-US" smtClean="0"/>
              <a:pPr/>
              <a:t>2021/4/15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9DA7-EB12-4BA9-927B-591FB3B834E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8739-6AB1-45B4-A6FE-A85D0B9F48F5}" type="datetimeFigureOut">
              <a:rPr kumimoji="1" lang="ja-JP" altLang="en-US" smtClean="0"/>
              <a:pPr/>
              <a:t>2021/4/15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9DA7-EB12-4BA9-927B-591FB3B834E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8739-6AB1-45B4-A6FE-A85D0B9F48F5}" type="datetimeFigureOut">
              <a:rPr kumimoji="1" lang="ja-JP" altLang="en-US" smtClean="0"/>
              <a:pPr/>
              <a:t>2021/4/15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9DA7-EB12-4BA9-927B-591FB3B834E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8739-6AB1-45B4-A6FE-A85D0B9F48F5}" type="datetimeFigureOut">
              <a:rPr kumimoji="1" lang="ja-JP" altLang="en-US" smtClean="0"/>
              <a:pPr/>
              <a:t>2021/4/15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9DA7-EB12-4BA9-927B-591FB3B834E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8739-6AB1-45B4-A6FE-A85D0B9F48F5}" type="datetimeFigureOut">
              <a:rPr kumimoji="1" lang="ja-JP" altLang="en-US" smtClean="0"/>
              <a:pPr/>
              <a:t>2021/4/15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9DA7-EB12-4BA9-927B-591FB3B834E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8739-6AB1-45B4-A6FE-A85D0B9F48F5}" type="datetimeFigureOut">
              <a:rPr kumimoji="1" lang="ja-JP" altLang="en-US" smtClean="0"/>
              <a:pPr/>
              <a:t>2021/4/15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9DA7-EB12-4BA9-927B-591FB3B834E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8739-6AB1-45B4-A6FE-A85D0B9F48F5}" type="datetimeFigureOut">
              <a:rPr kumimoji="1" lang="ja-JP" altLang="en-US" smtClean="0"/>
              <a:pPr/>
              <a:t>2021/4/15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9DA7-EB12-4BA9-927B-591FB3B834E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38739-6AB1-45B4-A6FE-A85D0B9F48F5}" type="datetimeFigureOut">
              <a:rPr kumimoji="1" lang="ja-JP" altLang="en-US" smtClean="0"/>
              <a:pPr/>
              <a:t>2021/4/15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59DA7-EB12-4BA9-927B-591FB3B834E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地球の内部構造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6ED8A86-EA20-4504-93A2-49160DD1D5DE}"/>
              </a:ext>
            </a:extLst>
          </p:cNvPr>
          <p:cNvSpPr txBox="1"/>
          <p:nvPr/>
        </p:nvSpPr>
        <p:spPr>
          <a:xfrm>
            <a:off x="3275856" y="764704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地震波から見た構造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DB36A39-0A00-4302-9F57-268604589947}"/>
              </a:ext>
            </a:extLst>
          </p:cNvPr>
          <p:cNvSpPr txBox="1"/>
          <p:nvPr/>
        </p:nvSpPr>
        <p:spPr>
          <a:xfrm>
            <a:off x="6495810" y="1118444"/>
            <a:ext cx="1582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シャドウゾーン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854AD8-5C32-4B97-AD82-17BE604D52C5}"/>
              </a:ext>
            </a:extLst>
          </p:cNvPr>
          <p:cNvSpPr txBox="1"/>
          <p:nvPr/>
        </p:nvSpPr>
        <p:spPr>
          <a:xfrm>
            <a:off x="6084168" y="1772816"/>
            <a:ext cx="27093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震央距離にして</a:t>
            </a:r>
            <a:r>
              <a:rPr lang="en-US" altLang="ja-JP" dirty="0"/>
              <a:t>103</a:t>
            </a:r>
            <a:r>
              <a:rPr lang="ja-JP" altLang="en-US" dirty="0"/>
              <a:t>度から</a:t>
            </a:r>
            <a:endParaRPr lang="en-US" altLang="ja-JP" dirty="0"/>
          </a:p>
          <a:p>
            <a:r>
              <a:rPr kumimoji="1" lang="ja-JP" altLang="en-US" dirty="0"/>
              <a:t>先に</a:t>
            </a:r>
            <a:r>
              <a:rPr kumimoji="1" lang="en-US" altLang="ja-JP" dirty="0"/>
              <a:t>S</a:t>
            </a:r>
            <a:r>
              <a:rPr kumimoji="1" lang="ja-JP" altLang="en-US" dirty="0"/>
              <a:t>波が届かい</a:t>
            </a:r>
            <a:endParaRPr kumimoji="1" lang="en-US" altLang="ja-JP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5BA7EFBA-0F42-4F58-9985-1259084255BF}"/>
              </a:ext>
            </a:extLst>
          </p:cNvPr>
          <p:cNvSpPr/>
          <p:nvPr/>
        </p:nvSpPr>
        <p:spPr>
          <a:xfrm>
            <a:off x="7140208" y="2488163"/>
            <a:ext cx="597316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D59D115-DD50-4E4E-9907-161F7B5C98F6}"/>
              </a:ext>
            </a:extLst>
          </p:cNvPr>
          <p:cNvSpPr txBox="1"/>
          <p:nvPr/>
        </p:nvSpPr>
        <p:spPr>
          <a:xfrm>
            <a:off x="6416791" y="2729133"/>
            <a:ext cx="20441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dirty="0"/>
              <a:t>S</a:t>
            </a:r>
            <a:r>
              <a:rPr lang="ja-JP" altLang="en-US" dirty="0"/>
              <a:t>波が伝播できない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B1CCED6-EECE-4DC0-9B38-C1E95090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652"/>
            <a:ext cx="6084168" cy="3391314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45A00C-ADC0-4E05-8E89-50DF56831DCB}"/>
              </a:ext>
            </a:extLst>
          </p:cNvPr>
          <p:cNvSpPr txBox="1"/>
          <p:nvPr/>
        </p:nvSpPr>
        <p:spPr>
          <a:xfrm>
            <a:off x="263874" y="4869160"/>
            <a:ext cx="585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</a:t>
            </a:r>
            <a:r>
              <a:rPr kumimoji="1" lang="ja-JP" altLang="en-US" dirty="0"/>
              <a:t>杉本・杵島・松本、大学教養地学、慶應義塾大学</a:t>
            </a:r>
            <a:r>
              <a:rPr lang="ja-JP" altLang="en-US" dirty="0"/>
              <a:t>出版会）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6EFA477-1C8C-4C76-A126-C680F22C896A}"/>
              </a:ext>
            </a:extLst>
          </p:cNvPr>
          <p:cNvSpPr txBox="1"/>
          <p:nvPr/>
        </p:nvSpPr>
        <p:spPr>
          <a:xfrm>
            <a:off x="6123170" y="4170288"/>
            <a:ext cx="2759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103</a:t>
            </a:r>
            <a:r>
              <a:rPr kumimoji="1" lang="ja-JP" altLang="en-US" dirty="0"/>
              <a:t>度から</a:t>
            </a:r>
            <a:r>
              <a:rPr kumimoji="1" lang="en-US" altLang="ja-JP" dirty="0"/>
              <a:t>143</a:t>
            </a:r>
            <a:r>
              <a:rPr kumimoji="1" lang="ja-JP" altLang="en-US" dirty="0"/>
              <a:t>度まで</a:t>
            </a:r>
            <a:r>
              <a:rPr kumimoji="1" lang="en-US" altLang="ja-JP" dirty="0"/>
              <a:t>P</a:t>
            </a:r>
            <a:r>
              <a:rPr kumimoji="1" lang="ja-JP" altLang="en-US" dirty="0"/>
              <a:t>波が</a:t>
            </a:r>
            <a:endParaRPr kumimoji="1" lang="en-US" altLang="ja-JP" dirty="0"/>
          </a:p>
          <a:p>
            <a:r>
              <a:rPr lang="ja-JP" altLang="en-US" dirty="0"/>
              <a:t>届かない</a:t>
            </a:r>
            <a:endParaRPr kumimoji="1" lang="ja-JP" altLang="en-US" dirty="0"/>
          </a:p>
        </p:txBody>
      </p:sp>
      <p:sp>
        <p:nvSpPr>
          <p:cNvPr id="17" name="矢印: 下 16">
            <a:extLst>
              <a:ext uri="{FF2B5EF4-FFF2-40B4-BE49-F238E27FC236}">
                <a16:creationId xmlns:a16="http://schemas.microsoft.com/office/drawing/2014/main" id="{A3F60A0C-CA36-40AD-BCC1-78F4F6E14728}"/>
              </a:ext>
            </a:extLst>
          </p:cNvPr>
          <p:cNvSpPr/>
          <p:nvPr/>
        </p:nvSpPr>
        <p:spPr>
          <a:xfrm>
            <a:off x="7167344" y="3192427"/>
            <a:ext cx="597316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53C251F-DB0F-46E0-B9F2-F8203F3C736B}"/>
              </a:ext>
            </a:extLst>
          </p:cNvPr>
          <p:cNvSpPr txBox="1"/>
          <p:nvPr/>
        </p:nvSpPr>
        <p:spPr>
          <a:xfrm>
            <a:off x="6404359" y="3504150"/>
            <a:ext cx="2435282" cy="369332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地球内部に液体がある</a:t>
            </a:r>
            <a:endParaRPr kumimoji="1" lang="ja-JP" altLang="en-US" dirty="0"/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957794AB-CA1D-44C1-ABB1-05BFEDAFC4E5}"/>
              </a:ext>
            </a:extLst>
          </p:cNvPr>
          <p:cNvSpPr/>
          <p:nvPr/>
        </p:nvSpPr>
        <p:spPr>
          <a:xfrm>
            <a:off x="7287052" y="4991843"/>
            <a:ext cx="597316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F531085-7943-41CE-8794-5B66CA5657AE}"/>
              </a:ext>
            </a:extLst>
          </p:cNvPr>
          <p:cNvSpPr txBox="1"/>
          <p:nvPr/>
        </p:nvSpPr>
        <p:spPr>
          <a:xfrm>
            <a:off x="6404359" y="5272794"/>
            <a:ext cx="2621230" cy="646331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dirty="0"/>
              <a:t>P</a:t>
            </a:r>
            <a:r>
              <a:rPr lang="ja-JP" altLang="en-US" dirty="0"/>
              <a:t>波速度が低下する物質</a:t>
            </a:r>
            <a:endParaRPr lang="en-US" altLang="ja-JP" dirty="0"/>
          </a:p>
          <a:p>
            <a:r>
              <a:rPr lang="ja-JP" altLang="en-US" dirty="0"/>
              <a:t>がある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C6117C0-01EF-4157-BD33-D978AF07A08C}"/>
              </a:ext>
            </a:extLst>
          </p:cNvPr>
          <p:cNvSpPr txBox="1"/>
          <p:nvPr/>
        </p:nvSpPr>
        <p:spPr>
          <a:xfrm>
            <a:off x="6402093" y="5977799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速度低下⇒下方に屈折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55475FC7-3530-4A92-8263-6537B0FDCF39}"/>
              </a:ext>
            </a:extLst>
          </p:cNvPr>
          <p:cNvCxnSpPr>
            <a:stCxn id="18" idx="1"/>
          </p:cNvCxnSpPr>
          <p:nvPr/>
        </p:nvCxnSpPr>
        <p:spPr>
          <a:xfrm flipH="1">
            <a:off x="4860032" y="3688816"/>
            <a:ext cx="1544327" cy="1907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73882807-B4B3-4AC4-B262-DE4A0F3F92E7}"/>
              </a:ext>
            </a:extLst>
          </p:cNvPr>
          <p:cNvCxnSpPr>
            <a:stCxn id="20" idx="1"/>
          </p:cNvCxnSpPr>
          <p:nvPr/>
        </p:nvCxnSpPr>
        <p:spPr>
          <a:xfrm flipH="1">
            <a:off x="4860032" y="5595960"/>
            <a:ext cx="1544327" cy="16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B1000AA-EC26-450C-A7D3-07D5750BD904}"/>
              </a:ext>
            </a:extLst>
          </p:cNvPr>
          <p:cNvSpPr txBox="1"/>
          <p:nvPr/>
        </p:nvSpPr>
        <p:spPr>
          <a:xfrm>
            <a:off x="3521204" y="5491477"/>
            <a:ext cx="1338828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外核の存在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3CA71B9-BA34-411C-B455-EA4909C62122}"/>
              </a:ext>
            </a:extLst>
          </p:cNvPr>
          <p:cNvSpPr txBox="1"/>
          <p:nvPr/>
        </p:nvSpPr>
        <p:spPr>
          <a:xfrm>
            <a:off x="1012335" y="5489340"/>
            <a:ext cx="2108269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その外側はマントル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166E2C7-BB8C-4344-9485-BC2490C9622B}"/>
              </a:ext>
            </a:extLst>
          </p:cNvPr>
          <p:cNvSpPr txBox="1"/>
          <p:nvPr/>
        </p:nvSpPr>
        <p:spPr>
          <a:xfrm>
            <a:off x="1653925" y="6234170"/>
            <a:ext cx="446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岩石よりも高密度で岩石よりも低温で融ける</a:t>
            </a:r>
          </a:p>
        </p:txBody>
      </p:sp>
    </p:spTree>
    <p:extLst>
      <p:ext uri="{BB962C8B-B14F-4D97-AF65-F5344CB8AC3E}">
        <p14:creationId xmlns:p14="http://schemas.microsoft.com/office/powerpoint/2010/main" val="2622968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地球の大きさ</a:t>
            </a:r>
            <a:endParaRPr kumimoji="1" lang="ja-JP" altLang="en-US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75A87AF1-39E3-4000-B330-28397F79A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484784"/>
            <a:ext cx="4939431" cy="4633110"/>
          </a:xfrm>
          <a:prstGeom prst="rect">
            <a:avLst/>
          </a:prstGeom>
        </p:spPr>
      </p:pic>
      <p:sp>
        <p:nvSpPr>
          <p:cNvPr id="21" name="円弧 20">
            <a:extLst>
              <a:ext uri="{FF2B5EF4-FFF2-40B4-BE49-F238E27FC236}">
                <a16:creationId xmlns:a16="http://schemas.microsoft.com/office/drawing/2014/main" id="{AB579EA3-76E6-44F8-A141-5FF643F346A9}"/>
              </a:ext>
            </a:extLst>
          </p:cNvPr>
          <p:cNvSpPr/>
          <p:nvPr/>
        </p:nvSpPr>
        <p:spPr>
          <a:xfrm rot="16200000">
            <a:off x="1579002" y="1516120"/>
            <a:ext cx="4464498" cy="4545835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6D688C7-253F-4458-8BD5-DF163C896C3C}"/>
              </a:ext>
            </a:extLst>
          </p:cNvPr>
          <p:cNvSpPr txBox="1"/>
          <p:nvPr/>
        </p:nvSpPr>
        <p:spPr>
          <a:xfrm>
            <a:off x="1331639" y="15567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10,000km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9A4B94E-0867-4F9F-A323-0D7185B583CC}"/>
              </a:ext>
            </a:extLst>
          </p:cNvPr>
          <p:cNvSpPr txBox="1"/>
          <p:nvPr/>
        </p:nvSpPr>
        <p:spPr>
          <a:xfrm>
            <a:off x="1295727" y="5861441"/>
            <a:ext cx="4822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100" dirty="0">
                <a:solidFill>
                  <a:schemeClr val="bg1"/>
                </a:solidFill>
              </a:rPr>
              <a:t>朝日新聞　</a:t>
            </a:r>
            <a:r>
              <a:rPr kumimoji="1" lang="en-US" altLang="ja-JP" sz="1100" dirty="0">
                <a:solidFill>
                  <a:schemeClr val="bg1"/>
                </a:solidFill>
              </a:rPr>
              <a:t>http://www.asahi.com/photonews/gallery/120210universe/022.html</a:t>
            </a:r>
            <a:endParaRPr kumimoji="1" lang="ja-JP" altLang="en-US" sz="1100" dirty="0">
              <a:solidFill>
                <a:schemeClr val="bg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22C3CE5-E9C4-4D1A-A272-E7A09B84E28A}"/>
              </a:ext>
            </a:extLst>
          </p:cNvPr>
          <p:cNvSpPr txBox="1"/>
          <p:nvPr/>
        </p:nvSpPr>
        <p:spPr>
          <a:xfrm>
            <a:off x="1480324" y="965920"/>
            <a:ext cx="466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赤道から北極までの距離を</a:t>
            </a:r>
            <a:r>
              <a:rPr lang="en-US" altLang="ja-JP" dirty="0"/>
              <a:t>10,000,000</a:t>
            </a:r>
            <a:r>
              <a:rPr lang="ja-JP" altLang="en-US" dirty="0"/>
              <a:t>ｍとした</a:t>
            </a:r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56728A3-FF24-43A0-BEDC-6FD4CAC82FCB}"/>
              </a:ext>
            </a:extLst>
          </p:cNvPr>
          <p:cNvSpPr txBox="1"/>
          <p:nvPr/>
        </p:nvSpPr>
        <p:spPr>
          <a:xfrm>
            <a:off x="6827154" y="2204864"/>
            <a:ext cx="2028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半径</a:t>
            </a:r>
            <a:endParaRPr kumimoji="1" lang="en-US" altLang="ja-JP" dirty="0"/>
          </a:p>
          <a:p>
            <a:r>
              <a:rPr kumimoji="1" lang="en-US" altLang="ja-JP" dirty="0"/>
              <a:t>4</a:t>
            </a:r>
            <a:r>
              <a:rPr kumimoji="1" lang="ja-JP" altLang="en-US" dirty="0"/>
              <a:t>万</a:t>
            </a:r>
            <a:r>
              <a:rPr kumimoji="1" lang="en-US" altLang="ja-JP" dirty="0"/>
              <a:t>km/2π=6,366㎞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6948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他の惑星との比較</a:t>
            </a:r>
          </a:p>
        </p:txBody>
      </p:sp>
      <p:sp>
        <p:nvSpPr>
          <p:cNvPr id="21" name="円弧 20">
            <a:extLst>
              <a:ext uri="{FF2B5EF4-FFF2-40B4-BE49-F238E27FC236}">
                <a16:creationId xmlns:a16="http://schemas.microsoft.com/office/drawing/2014/main" id="{AB579EA3-76E6-44F8-A141-5FF643F346A9}"/>
              </a:ext>
            </a:extLst>
          </p:cNvPr>
          <p:cNvSpPr/>
          <p:nvPr/>
        </p:nvSpPr>
        <p:spPr>
          <a:xfrm rot="16200000">
            <a:off x="1579002" y="1516120"/>
            <a:ext cx="4464498" cy="4545835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0272C23-B494-4E72-9A62-933EB4A32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801387"/>
            <a:ext cx="6696753" cy="5720364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451A52B-401A-4285-B772-E27425DF6AB3}"/>
              </a:ext>
            </a:extLst>
          </p:cNvPr>
          <p:cNvSpPr txBox="1"/>
          <p:nvPr/>
        </p:nvSpPr>
        <p:spPr>
          <a:xfrm>
            <a:off x="1803173" y="6521750"/>
            <a:ext cx="585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</a:t>
            </a:r>
            <a:r>
              <a:rPr kumimoji="1" lang="ja-JP" altLang="en-US" dirty="0"/>
              <a:t>杉本・杵島・松本、大学教養地学、慶應義塾大学</a:t>
            </a:r>
            <a:r>
              <a:rPr lang="ja-JP" altLang="en-US" dirty="0"/>
              <a:t>出版会）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65368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他の惑星との比較</a:t>
            </a:r>
          </a:p>
        </p:txBody>
      </p:sp>
      <p:sp>
        <p:nvSpPr>
          <p:cNvPr id="21" name="円弧 20">
            <a:extLst>
              <a:ext uri="{FF2B5EF4-FFF2-40B4-BE49-F238E27FC236}">
                <a16:creationId xmlns:a16="http://schemas.microsoft.com/office/drawing/2014/main" id="{AB579EA3-76E6-44F8-A141-5FF643F346A9}"/>
              </a:ext>
            </a:extLst>
          </p:cNvPr>
          <p:cNvSpPr/>
          <p:nvPr/>
        </p:nvSpPr>
        <p:spPr>
          <a:xfrm rot="16200000">
            <a:off x="1579002" y="1516120"/>
            <a:ext cx="4464498" cy="4545835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9056BA-FCA0-46F7-8C0A-BB51E330E3B6}"/>
              </a:ext>
            </a:extLst>
          </p:cNvPr>
          <p:cNvSpPr txBox="1"/>
          <p:nvPr/>
        </p:nvSpPr>
        <p:spPr>
          <a:xfrm>
            <a:off x="1803173" y="6521750"/>
            <a:ext cx="585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</a:t>
            </a:r>
            <a:r>
              <a:rPr kumimoji="1" lang="ja-JP" altLang="en-US" dirty="0"/>
              <a:t>杉本・杵島・松本、大学教養地学、慶應義塾大学</a:t>
            </a:r>
            <a:r>
              <a:rPr lang="ja-JP" altLang="en-US" dirty="0"/>
              <a:t>出版会）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5158CC7-9211-4CA3-B29E-1272DFD53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185"/>
            <a:ext cx="9144000" cy="448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17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プレートの動き</a:t>
            </a:r>
          </a:p>
        </p:txBody>
      </p:sp>
      <p:pic>
        <p:nvPicPr>
          <p:cNvPr id="30722" name="Picture 2" descr="http://whybecausescience.files.wordpress.com/2013/06/worlds-plate-tectonic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052736"/>
            <a:ext cx="9000699" cy="3960440"/>
          </a:xfrm>
          <a:prstGeom prst="rect">
            <a:avLst/>
          </a:prstGeom>
          <a:noFill/>
        </p:spPr>
      </p:pic>
      <p:sp>
        <p:nvSpPr>
          <p:cNvPr id="5" name="テキスト ボックス 4"/>
          <p:cNvSpPr txBox="1"/>
          <p:nvPr/>
        </p:nvSpPr>
        <p:spPr>
          <a:xfrm>
            <a:off x="4716016" y="558924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475656" y="5229200"/>
            <a:ext cx="635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https://sites.google.com/site/cccearthandspace/plate-boundaries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地球内部構造の概観</a:t>
            </a:r>
            <a:endParaRPr kumimoji="1" lang="ja-JP" altLang="en-US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45A7A188-8A87-4802-8877-188270096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980">
            <a:off x="-63010" y="1091925"/>
            <a:ext cx="7461559" cy="5287815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19466CE-AC2A-4E98-A2DB-C12C47D22C20}"/>
              </a:ext>
            </a:extLst>
          </p:cNvPr>
          <p:cNvSpPr txBox="1"/>
          <p:nvPr/>
        </p:nvSpPr>
        <p:spPr>
          <a:xfrm>
            <a:off x="2706528" y="6454388"/>
            <a:ext cx="36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（プレートテクトニクスの基礎　瀬野）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9F96C19-96A9-4B64-AB61-48CE7A22DFC8}"/>
              </a:ext>
            </a:extLst>
          </p:cNvPr>
          <p:cNvSpPr txBox="1"/>
          <p:nvPr/>
        </p:nvSpPr>
        <p:spPr>
          <a:xfrm>
            <a:off x="218510" y="690795"/>
            <a:ext cx="5383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力学的ふるまいは必ずしも化学的な境界と一致しない</a:t>
            </a: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3C6B6945-4A97-463D-A9FA-F25D5F1D8900}"/>
              </a:ext>
            </a:extLst>
          </p:cNvPr>
          <p:cNvCxnSpPr/>
          <p:nvPr/>
        </p:nvCxnSpPr>
        <p:spPr>
          <a:xfrm flipH="1">
            <a:off x="6594960" y="2544376"/>
            <a:ext cx="2160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4295A14-1260-416B-AEFC-A684DB7A3196}"/>
              </a:ext>
            </a:extLst>
          </p:cNvPr>
          <p:cNvSpPr txBox="1"/>
          <p:nvPr/>
        </p:nvSpPr>
        <p:spPr>
          <a:xfrm>
            <a:off x="5129080" y="1131724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（粘性に注目した区分）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94CBBDD-C5A2-4B93-8B41-65208C66DA6D}"/>
              </a:ext>
            </a:extLst>
          </p:cNvPr>
          <p:cNvSpPr txBox="1"/>
          <p:nvPr/>
        </p:nvSpPr>
        <p:spPr>
          <a:xfrm>
            <a:off x="6802808" y="2221210"/>
            <a:ext cx="2209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剛体のプレートとして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ふるまう</a:t>
            </a:r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3D528227-E8CD-46DF-A9F4-7CFE1EA96E3F}"/>
              </a:ext>
            </a:extLst>
          </p:cNvPr>
          <p:cNvCxnSpPr>
            <a:cxnSpLocks/>
          </p:cNvCxnSpPr>
          <p:nvPr/>
        </p:nvCxnSpPr>
        <p:spPr>
          <a:xfrm flipH="1" flipV="1">
            <a:off x="6509134" y="2867542"/>
            <a:ext cx="301850" cy="1774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0B57019-FB27-4925-85B5-F7860D474FBF}"/>
              </a:ext>
            </a:extLst>
          </p:cNvPr>
          <p:cNvSpPr txBox="1"/>
          <p:nvPr/>
        </p:nvSpPr>
        <p:spPr>
          <a:xfrm>
            <a:off x="6802807" y="2848278"/>
            <a:ext cx="226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粘性が低く、変形しや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すい</a:t>
            </a: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00045FA3-2B2F-4B90-A83F-90753E009A70}"/>
              </a:ext>
            </a:extLst>
          </p:cNvPr>
          <p:cNvCxnSpPr>
            <a:cxnSpLocks/>
          </p:cNvCxnSpPr>
          <p:nvPr/>
        </p:nvCxnSpPr>
        <p:spPr>
          <a:xfrm flipH="1">
            <a:off x="6401122" y="3683654"/>
            <a:ext cx="40168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6FF7B44-83C6-4B4A-9A29-F8A4B564E765}"/>
              </a:ext>
            </a:extLst>
          </p:cNvPr>
          <p:cNvSpPr txBox="1"/>
          <p:nvPr/>
        </p:nvSpPr>
        <p:spPr>
          <a:xfrm>
            <a:off x="6745100" y="3520663"/>
            <a:ext cx="2231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粘性がアセノスフェア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より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2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桁大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8CA8FC0-D700-494F-9458-218565FC74E7}"/>
              </a:ext>
            </a:extLst>
          </p:cNvPr>
          <p:cNvSpPr txBox="1"/>
          <p:nvPr/>
        </p:nvSpPr>
        <p:spPr>
          <a:xfrm>
            <a:off x="1627932" y="1066524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（化学組成、結晶構造）</a:t>
            </a:r>
          </a:p>
        </p:txBody>
      </p:sp>
    </p:spTree>
    <p:extLst>
      <p:ext uri="{BB962C8B-B14F-4D97-AF65-F5344CB8AC3E}">
        <p14:creationId xmlns:p14="http://schemas.microsoft.com/office/powerpoint/2010/main" val="60700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アセノスフェアの存在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94CBBDD-C5A2-4B93-8B41-65208C66DA6D}"/>
              </a:ext>
            </a:extLst>
          </p:cNvPr>
          <p:cNvSpPr txBox="1"/>
          <p:nvPr/>
        </p:nvSpPr>
        <p:spPr>
          <a:xfrm>
            <a:off x="827584" y="759718"/>
            <a:ext cx="3735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地球の固有振動からの求めた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速度において低速度層が認められる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2BC1C98-A895-4432-8F9E-29E87ADF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91705"/>
            <a:ext cx="6408712" cy="460657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77DECB7-E3D0-4A55-BB1C-C95EDD2BF7E3}"/>
              </a:ext>
            </a:extLst>
          </p:cNvPr>
          <p:cNvSpPr txBox="1"/>
          <p:nvPr/>
        </p:nvSpPr>
        <p:spPr>
          <a:xfrm>
            <a:off x="899592" y="6235601"/>
            <a:ext cx="325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(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Dziewonski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 and Anderson, 1981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C16FE037-AC13-4817-9E7B-3996E11542A6}"/>
              </a:ext>
            </a:extLst>
          </p:cNvPr>
          <p:cNvCxnSpPr>
            <a:cxnSpLocks/>
          </p:cNvCxnSpPr>
          <p:nvPr/>
        </p:nvCxnSpPr>
        <p:spPr>
          <a:xfrm>
            <a:off x="1619672" y="1426225"/>
            <a:ext cx="144016" cy="1210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879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アセノスフェアの存在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94CBBDD-C5A2-4B93-8B41-65208C66DA6D}"/>
              </a:ext>
            </a:extLst>
          </p:cNvPr>
          <p:cNvSpPr txBox="1"/>
          <p:nvPr/>
        </p:nvSpPr>
        <p:spPr>
          <a:xfrm>
            <a:off x="827584" y="759718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地震波の変換波から求めた速度分布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C16FE037-AC13-4817-9E7B-3996E11542A6}"/>
              </a:ext>
            </a:extLst>
          </p:cNvPr>
          <p:cNvCxnSpPr/>
          <p:nvPr/>
        </p:nvCxnSpPr>
        <p:spPr>
          <a:xfrm>
            <a:off x="1619672" y="1426225"/>
            <a:ext cx="216024" cy="1422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C517C9-9B70-40A0-9894-E533ED999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76248"/>
            <a:ext cx="6451623" cy="540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D69B2C-5F3C-4B1D-9D8F-8E5810F7560E}"/>
              </a:ext>
            </a:extLst>
          </p:cNvPr>
          <p:cNvSpPr txBox="1"/>
          <p:nvPr/>
        </p:nvSpPr>
        <p:spPr>
          <a:xfrm>
            <a:off x="827584" y="6454262"/>
            <a:ext cx="7907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東京大学地震研究所　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http://www.eri.u-tokyo.ac.jp/people/hitosi/misc/LAB.html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E8962F6-ECEE-4365-9338-F2483BA6E3E3}"/>
              </a:ext>
            </a:extLst>
          </p:cNvPr>
          <p:cNvSpPr txBox="1"/>
          <p:nvPr/>
        </p:nvSpPr>
        <p:spPr>
          <a:xfrm>
            <a:off x="447970" y="5844914"/>
            <a:ext cx="2055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赤：上面より高速度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青：上面より低速度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BF83399-AC14-4189-9B3C-3662C84E8C1C}"/>
              </a:ext>
            </a:extLst>
          </p:cNvPr>
          <p:cNvCxnSpPr>
            <a:cxnSpLocks/>
          </p:cNvCxnSpPr>
          <p:nvPr/>
        </p:nvCxnSpPr>
        <p:spPr>
          <a:xfrm flipH="1">
            <a:off x="5436096" y="4077072"/>
            <a:ext cx="1715729" cy="144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E3E317A-9945-4B9D-8B0E-0EF28CE21165}"/>
              </a:ext>
            </a:extLst>
          </p:cNvPr>
          <p:cNvSpPr txBox="1"/>
          <p:nvPr/>
        </p:nvSpPr>
        <p:spPr>
          <a:xfrm>
            <a:off x="7308304" y="3933056"/>
            <a:ext cx="1770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アセノスフェアの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底（？）</a:t>
            </a:r>
          </a:p>
        </p:txBody>
      </p:sp>
    </p:spTree>
    <p:extLst>
      <p:ext uri="{BB962C8B-B14F-4D97-AF65-F5344CB8AC3E}">
        <p14:creationId xmlns:p14="http://schemas.microsoft.com/office/powerpoint/2010/main" val="1104904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プレート運動とマントル対流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4038" y="908720"/>
            <a:ext cx="8989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　　　　　　　　　（マントルは固体ではあるが粘性変形する）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                            (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地球は現在冷却中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..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放射線という内部熱源もあるが）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2555776" y="2492896"/>
            <a:ext cx="331236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海嶺におけるプレート生成</a:t>
            </a:r>
          </a:p>
        </p:txBody>
      </p:sp>
      <p:sp>
        <p:nvSpPr>
          <p:cNvPr id="5" name="下矢印 4"/>
          <p:cNvSpPr/>
          <p:nvPr/>
        </p:nvSpPr>
        <p:spPr>
          <a:xfrm>
            <a:off x="3923928" y="3356992"/>
            <a:ext cx="64807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88024" y="3501008"/>
            <a:ext cx="1686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熱を地球外へ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2627784" y="4077072"/>
            <a:ext cx="331236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プレートの冷却</a:t>
            </a:r>
          </a:p>
        </p:txBody>
      </p:sp>
      <p:sp>
        <p:nvSpPr>
          <p:cNvPr id="8" name="下矢印 7"/>
          <p:cNvSpPr/>
          <p:nvPr/>
        </p:nvSpPr>
        <p:spPr>
          <a:xfrm>
            <a:off x="3923928" y="4797152"/>
            <a:ext cx="64807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627784" y="5589240"/>
            <a:ext cx="331236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地球内部へ沈み込み（海溝）</a:t>
            </a:r>
          </a:p>
        </p:txBody>
      </p:sp>
      <p:sp>
        <p:nvSpPr>
          <p:cNvPr id="10" name="左カーブ矢印 9"/>
          <p:cNvSpPr/>
          <p:nvPr/>
        </p:nvSpPr>
        <p:spPr>
          <a:xfrm rot="10800000">
            <a:off x="1691680" y="2708920"/>
            <a:ext cx="720080" cy="338437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地震発生と温度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7701A0B-FA52-4323-BD4C-A1800E194EAA}"/>
              </a:ext>
            </a:extLst>
          </p:cNvPr>
          <p:cNvSpPr txBox="1"/>
          <p:nvPr/>
        </p:nvSpPr>
        <p:spPr>
          <a:xfrm>
            <a:off x="3419872" y="6220288"/>
            <a:ext cx="36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（プレートテクトニクスの基礎　瀬野）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A1E71E8-ADB7-42D2-9C43-7BE4FAD41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1196752"/>
            <a:ext cx="7705725" cy="511492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DA36A41-9A9D-418F-9638-0BDAC2879BD7}"/>
              </a:ext>
            </a:extLst>
          </p:cNvPr>
          <p:cNvSpPr txBox="1"/>
          <p:nvPr/>
        </p:nvSpPr>
        <p:spPr>
          <a:xfrm>
            <a:off x="683568" y="764704"/>
            <a:ext cx="813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地殻内の深いところでは地震は地震は発生しない⇒深い部分では高温でやわらか</a:t>
            </a:r>
          </a:p>
        </p:txBody>
      </p:sp>
    </p:spTree>
    <p:extLst>
      <p:ext uri="{BB962C8B-B14F-4D97-AF65-F5344CB8AC3E}">
        <p14:creationId xmlns:p14="http://schemas.microsoft.com/office/powerpoint/2010/main" val="4043345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アセノスフェアによる変形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B4591B9-EA99-4267-911E-A2560F571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40768"/>
            <a:ext cx="7577632" cy="474268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7701A0B-FA52-4323-BD4C-A1800E194EAA}"/>
              </a:ext>
            </a:extLst>
          </p:cNvPr>
          <p:cNvSpPr txBox="1"/>
          <p:nvPr/>
        </p:nvSpPr>
        <p:spPr>
          <a:xfrm>
            <a:off x="3563888" y="5714117"/>
            <a:ext cx="36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（プレートテクトニクスの基礎　瀬野）</a:t>
            </a:r>
          </a:p>
        </p:txBody>
      </p:sp>
      <p:sp>
        <p:nvSpPr>
          <p:cNvPr id="7" name="矢印: 下 6">
            <a:extLst>
              <a:ext uri="{FF2B5EF4-FFF2-40B4-BE49-F238E27FC236}">
                <a16:creationId xmlns:a16="http://schemas.microsoft.com/office/drawing/2014/main" id="{2E088B1E-5D5C-4BDA-BD74-7A48227BCB20}"/>
              </a:ext>
            </a:extLst>
          </p:cNvPr>
          <p:cNvSpPr/>
          <p:nvPr/>
        </p:nvSpPr>
        <p:spPr>
          <a:xfrm>
            <a:off x="4148348" y="1708448"/>
            <a:ext cx="936104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91BFAE8-CD89-4979-9883-CF2D62690A11}"/>
              </a:ext>
            </a:extLst>
          </p:cNvPr>
          <p:cNvSpPr txBox="1"/>
          <p:nvPr/>
        </p:nvSpPr>
        <p:spPr>
          <a:xfrm>
            <a:off x="3275856" y="1062117"/>
            <a:ext cx="3195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巨大な質量は「補償」されて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重力異常としては検出されない</a:t>
            </a:r>
          </a:p>
        </p:txBody>
      </p:sp>
    </p:spTree>
    <p:extLst>
      <p:ext uri="{BB962C8B-B14F-4D97-AF65-F5344CB8AC3E}">
        <p14:creationId xmlns:p14="http://schemas.microsoft.com/office/powerpoint/2010/main" val="151656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F96AF0C-1CA4-442C-9D15-69AA1C71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141" y="703505"/>
            <a:ext cx="3913160" cy="582590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地球内部の地震波伝播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44E36508-00BD-436D-9482-AE47C3FB2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04" y="938952"/>
            <a:ext cx="3971925" cy="3209925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ABC5943-364F-4C65-88AD-AFA05EF1DB16}"/>
              </a:ext>
            </a:extLst>
          </p:cNvPr>
          <p:cNvSpPr txBox="1"/>
          <p:nvPr/>
        </p:nvSpPr>
        <p:spPr>
          <a:xfrm>
            <a:off x="323528" y="4221088"/>
            <a:ext cx="23903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</a:t>
            </a:r>
            <a:r>
              <a:rPr kumimoji="1" lang="ja-JP" altLang="en-US" dirty="0"/>
              <a:t>　マントル内</a:t>
            </a:r>
            <a:r>
              <a:rPr kumimoji="1" lang="en-US" altLang="ja-JP" dirty="0"/>
              <a:t>P</a:t>
            </a:r>
            <a:r>
              <a:rPr kumimoji="1" lang="ja-JP" altLang="en-US" dirty="0"/>
              <a:t>波</a:t>
            </a:r>
            <a:endParaRPr kumimoji="1" lang="en-US" altLang="ja-JP" dirty="0"/>
          </a:p>
          <a:p>
            <a:r>
              <a:rPr lang="en-US" altLang="ja-JP" dirty="0"/>
              <a:t>S</a:t>
            </a:r>
            <a:r>
              <a:rPr lang="ja-JP" altLang="en-US" dirty="0"/>
              <a:t>　マントル内</a:t>
            </a:r>
            <a:r>
              <a:rPr lang="en-US" altLang="ja-JP" dirty="0"/>
              <a:t>S</a:t>
            </a:r>
            <a:r>
              <a:rPr lang="ja-JP" altLang="en-US" dirty="0"/>
              <a:t>波</a:t>
            </a:r>
            <a:endParaRPr lang="en-US" altLang="ja-JP" dirty="0"/>
          </a:p>
          <a:p>
            <a:r>
              <a:rPr kumimoji="1" lang="en-US" altLang="ja-JP" dirty="0"/>
              <a:t>K</a:t>
            </a:r>
            <a:r>
              <a:rPr kumimoji="1" lang="ja-JP" altLang="en-US" dirty="0"/>
              <a:t>　外核内</a:t>
            </a:r>
            <a:r>
              <a:rPr kumimoji="1" lang="en-US" altLang="ja-JP" dirty="0"/>
              <a:t>P</a:t>
            </a:r>
            <a:r>
              <a:rPr kumimoji="1" lang="ja-JP" altLang="en-US" dirty="0"/>
              <a:t>波</a:t>
            </a:r>
            <a:endParaRPr kumimoji="1" lang="en-US" altLang="ja-JP" dirty="0"/>
          </a:p>
          <a:p>
            <a:r>
              <a:rPr lang="en-US" altLang="ja-JP" dirty="0"/>
              <a:t>I</a:t>
            </a:r>
            <a:r>
              <a:rPr lang="ja-JP" altLang="en-US" dirty="0"/>
              <a:t>　内核内</a:t>
            </a:r>
            <a:r>
              <a:rPr lang="en-US" altLang="ja-JP" dirty="0"/>
              <a:t>P</a:t>
            </a:r>
            <a:r>
              <a:rPr lang="ja-JP" altLang="en-US" dirty="0"/>
              <a:t>波</a:t>
            </a:r>
            <a:endParaRPr lang="en-US" altLang="ja-JP" dirty="0"/>
          </a:p>
          <a:p>
            <a:r>
              <a:rPr lang="en-US" altLang="ja-JP" dirty="0"/>
              <a:t>J</a:t>
            </a:r>
            <a:r>
              <a:rPr lang="ja-JP" altLang="en-US" dirty="0"/>
              <a:t>　内核内</a:t>
            </a:r>
            <a:r>
              <a:rPr lang="en-US" altLang="ja-JP" dirty="0"/>
              <a:t>S</a:t>
            </a:r>
            <a:r>
              <a:rPr lang="ja-JP" altLang="en-US" dirty="0"/>
              <a:t>波</a:t>
            </a:r>
            <a:endParaRPr lang="en-US" altLang="ja-JP" dirty="0"/>
          </a:p>
          <a:p>
            <a:r>
              <a:rPr lang="en-US" altLang="ja-JP" dirty="0"/>
              <a:t>p</a:t>
            </a:r>
            <a:r>
              <a:rPr kumimoji="1" lang="ja-JP" altLang="en-US" dirty="0"/>
              <a:t>　上向き表面反射</a:t>
            </a:r>
            <a:r>
              <a:rPr kumimoji="1" lang="en-US" altLang="ja-JP" dirty="0"/>
              <a:t>P</a:t>
            </a:r>
            <a:r>
              <a:rPr kumimoji="1" lang="ja-JP" altLang="en-US" dirty="0"/>
              <a:t>波</a:t>
            </a:r>
            <a:endParaRPr kumimoji="1" lang="en-US" altLang="ja-JP" dirty="0"/>
          </a:p>
          <a:p>
            <a:r>
              <a:rPr lang="en-US" altLang="ja-JP" dirty="0"/>
              <a:t>c</a:t>
            </a:r>
            <a:r>
              <a:rPr lang="ja-JP" altLang="en-US" dirty="0"/>
              <a:t>　外核表面反射波</a:t>
            </a:r>
            <a:endParaRPr lang="en-US" altLang="ja-JP" dirty="0"/>
          </a:p>
          <a:p>
            <a:r>
              <a:rPr lang="en-US" altLang="ja-JP" dirty="0" err="1"/>
              <a:t>i</a:t>
            </a:r>
            <a:r>
              <a:rPr kumimoji="1" lang="ja-JP" altLang="en-US" dirty="0"/>
              <a:t>　内核表面反射波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AD6F544-44F3-44D5-9D1B-E3D6CCA997B8}"/>
              </a:ext>
            </a:extLst>
          </p:cNvPr>
          <p:cNvSpPr txBox="1"/>
          <p:nvPr/>
        </p:nvSpPr>
        <p:spPr>
          <a:xfrm>
            <a:off x="4860032" y="6484833"/>
            <a:ext cx="2857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(Kennett, and </a:t>
            </a:r>
            <a:r>
              <a:rPr kumimoji="1" lang="en-US" altLang="ja-JP" dirty="0" err="1"/>
              <a:t>Engdah</a:t>
            </a:r>
            <a:r>
              <a:rPr kumimoji="1" lang="en-US" altLang="ja-JP" dirty="0"/>
              <a:t>, 1991)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12ED753-C583-492C-B10E-19A3B10E606C}"/>
              </a:ext>
            </a:extLst>
          </p:cNvPr>
          <p:cNvSpPr txBox="1"/>
          <p:nvPr/>
        </p:nvSpPr>
        <p:spPr>
          <a:xfrm>
            <a:off x="3491880" y="465313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地震波の</a:t>
            </a:r>
            <a:endParaRPr kumimoji="1" lang="en-US" altLang="ja-JP" dirty="0"/>
          </a:p>
          <a:p>
            <a:r>
              <a:rPr lang="ja-JP" altLang="en-US" dirty="0"/>
              <a:t>伝播時間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AB2A768-0F97-4D45-ABE7-BEAEFD4F7D42}"/>
              </a:ext>
            </a:extLst>
          </p:cNvPr>
          <p:cNvSpPr txBox="1"/>
          <p:nvPr/>
        </p:nvSpPr>
        <p:spPr>
          <a:xfrm>
            <a:off x="4416861" y="566389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短い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41465D6-6930-454A-83DB-CB5A251079E2}"/>
              </a:ext>
            </a:extLst>
          </p:cNvPr>
          <p:cNvSpPr txBox="1"/>
          <p:nvPr/>
        </p:nvSpPr>
        <p:spPr>
          <a:xfrm>
            <a:off x="4113678" y="97004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長い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402E77-9037-4E83-B92C-A29262FEDA3B}"/>
              </a:ext>
            </a:extLst>
          </p:cNvPr>
          <p:cNvSpPr txBox="1"/>
          <p:nvPr/>
        </p:nvSpPr>
        <p:spPr>
          <a:xfrm>
            <a:off x="4355976" y="3088380"/>
            <a:ext cx="461665" cy="1015663"/>
          </a:xfrm>
          <a:prstGeom prst="rect">
            <a:avLst/>
          </a:prstGeom>
          <a:solidFill>
            <a:schemeClr val="bg1"/>
          </a:solidFill>
        </p:spPr>
        <p:txBody>
          <a:bodyPr vert="eaVert" wrap="none" rtlCol="0">
            <a:spAutoFit/>
          </a:bodyPr>
          <a:lstStyle/>
          <a:p>
            <a:r>
              <a:rPr kumimoji="1" lang="ja-JP" altLang="en-US" dirty="0"/>
              <a:t>走時（分）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4E6FA7D4-8B7F-47E6-B51B-AFB9E0ECC6D5}"/>
              </a:ext>
            </a:extLst>
          </p:cNvPr>
          <p:cNvCxnSpPr>
            <a:cxnSpLocks/>
          </p:cNvCxnSpPr>
          <p:nvPr/>
        </p:nvCxnSpPr>
        <p:spPr>
          <a:xfrm flipV="1">
            <a:off x="3851920" y="3942115"/>
            <a:ext cx="504056" cy="639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117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収束境界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6E6EBA4-FD16-4E7C-B3FD-5ECB55F72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6408712" cy="512483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5E0B565-D2CD-4E7F-9820-18CE8A47C5B8}"/>
              </a:ext>
            </a:extLst>
          </p:cNvPr>
          <p:cNvSpPr txBox="1"/>
          <p:nvPr/>
        </p:nvSpPr>
        <p:spPr>
          <a:xfrm>
            <a:off x="6732240" y="1412776"/>
            <a:ext cx="1233030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subduction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C16B68B-E27B-48DC-A8F6-0B8D34B7E22B}"/>
              </a:ext>
            </a:extLst>
          </p:cNvPr>
          <p:cNvSpPr txBox="1"/>
          <p:nvPr/>
        </p:nvSpPr>
        <p:spPr>
          <a:xfrm>
            <a:off x="6732240" y="4077072"/>
            <a:ext cx="947375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collision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082B68A-8ABA-4B79-B50C-7F9DC3F91E59}"/>
              </a:ext>
            </a:extLst>
          </p:cNvPr>
          <p:cNvSpPr txBox="1"/>
          <p:nvPr/>
        </p:nvSpPr>
        <p:spPr>
          <a:xfrm>
            <a:off x="3965979" y="6580705"/>
            <a:ext cx="517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（プレートテクトニクスの基礎、瀬野徹三、朝倉書店）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海溝系巨大地震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EE97D9F-F1D5-4424-8A98-1092FC98E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" y="758194"/>
            <a:ext cx="3878287" cy="569514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5023938-4767-4662-966A-7AEE11C8E884}"/>
              </a:ext>
            </a:extLst>
          </p:cNvPr>
          <p:cNvSpPr txBox="1"/>
          <p:nvPr/>
        </p:nvSpPr>
        <p:spPr>
          <a:xfrm>
            <a:off x="611560" y="6376361"/>
            <a:ext cx="199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Yoshida et al.,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 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2012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C5B84DF-9D3B-4994-8EEE-A8E2339AABEE}"/>
              </a:ext>
            </a:extLst>
          </p:cNvPr>
          <p:cNvSpPr txBox="1"/>
          <p:nvPr/>
        </p:nvSpPr>
        <p:spPr>
          <a:xfrm>
            <a:off x="3679567" y="787403"/>
            <a:ext cx="319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2011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年東北地方太平洋沖地震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Magnitude 9.0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56C372C-45A2-4E68-BD14-E025CC4C2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724" y="1445904"/>
            <a:ext cx="3959692" cy="4791407"/>
          </a:xfrm>
          <a:prstGeom prst="rect">
            <a:avLst/>
          </a:prstGeom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85E920D-BF4C-4E5F-A446-9A6092224E9E}"/>
              </a:ext>
            </a:extLst>
          </p:cNvPr>
          <p:cNvCxnSpPr>
            <a:cxnSpLocks/>
          </p:cNvCxnSpPr>
          <p:nvPr/>
        </p:nvCxnSpPr>
        <p:spPr>
          <a:xfrm flipV="1">
            <a:off x="4884554" y="2413400"/>
            <a:ext cx="623550" cy="6690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6E45F1-EA05-4C91-BF10-88879478A47D}"/>
              </a:ext>
            </a:extLst>
          </p:cNvPr>
          <p:cNvSpPr txBox="1"/>
          <p:nvPr/>
        </p:nvSpPr>
        <p:spPr>
          <a:xfrm>
            <a:off x="4033545" y="3059668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断層面（非常に低角）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地球内部構造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FAD2EB4-30AD-4BB8-B4C2-22761151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764704"/>
            <a:ext cx="4560963" cy="597671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403DC5D-8957-420B-8973-893FFC92D2F1}"/>
              </a:ext>
            </a:extLst>
          </p:cNvPr>
          <p:cNvSpPr txBox="1"/>
          <p:nvPr/>
        </p:nvSpPr>
        <p:spPr>
          <a:xfrm>
            <a:off x="4572000" y="6403389"/>
            <a:ext cx="4268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http://eri-ndc.eri.u-tokyo.ac.jp/fukao/mantle.pdf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0397864-B8C0-4A87-9689-F8C83273BD8B}"/>
              </a:ext>
            </a:extLst>
          </p:cNvPr>
          <p:cNvSpPr txBox="1"/>
          <p:nvPr/>
        </p:nvSpPr>
        <p:spPr>
          <a:xfrm>
            <a:off x="5076056" y="1052736"/>
            <a:ext cx="3600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マントルは第一次近似的には、</a:t>
            </a:r>
            <a:endParaRPr kumimoji="1" lang="en-US" altLang="ja-JP" dirty="0"/>
          </a:p>
          <a:p>
            <a:r>
              <a:rPr lang="ja-JP" altLang="en-US" dirty="0"/>
              <a:t>深さ依存の変化だが、更に高い</a:t>
            </a:r>
            <a:endParaRPr lang="en-US" altLang="ja-JP" dirty="0"/>
          </a:p>
          <a:p>
            <a:r>
              <a:rPr kumimoji="1" lang="ja-JP" altLang="en-US" dirty="0"/>
              <a:t>精度では不均質な構造をしている。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FA89FC98-3F2B-42E8-8C36-24787B9F362B}"/>
              </a:ext>
            </a:extLst>
          </p:cNvPr>
          <p:cNvCxnSpPr>
            <a:cxnSpLocks/>
          </p:cNvCxnSpPr>
          <p:nvPr/>
        </p:nvCxnSpPr>
        <p:spPr>
          <a:xfrm flipV="1">
            <a:off x="1043608" y="1628800"/>
            <a:ext cx="528249" cy="5040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6F0F73E-DED4-4A5D-B05F-495621F9F24D}"/>
              </a:ext>
            </a:extLst>
          </p:cNvPr>
          <p:cNvSpPr txBox="1"/>
          <p:nvPr/>
        </p:nvSpPr>
        <p:spPr>
          <a:xfrm>
            <a:off x="-14367" y="2247057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プレートの沈み込みに</a:t>
            </a:r>
            <a:endParaRPr kumimoji="1" lang="en-US" altLang="ja-JP" sz="1400" dirty="0"/>
          </a:p>
          <a:p>
            <a:r>
              <a:rPr lang="ja-JP" altLang="en-US" sz="1400" dirty="0"/>
              <a:t>関係した高速度</a:t>
            </a:r>
            <a:endParaRPr kumimoji="1" lang="ja-JP" altLang="en-US" sz="1400" dirty="0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7338BB66-5D38-42BA-A027-7065F91E36D8}"/>
              </a:ext>
            </a:extLst>
          </p:cNvPr>
          <p:cNvCxnSpPr/>
          <p:nvPr/>
        </p:nvCxnSpPr>
        <p:spPr>
          <a:xfrm flipH="1" flipV="1">
            <a:off x="3563888" y="1844824"/>
            <a:ext cx="1512168" cy="5699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903BDFB-9852-4DD0-8794-4578B76A7401}"/>
              </a:ext>
            </a:extLst>
          </p:cNvPr>
          <p:cNvSpPr txBox="1"/>
          <p:nvPr/>
        </p:nvSpPr>
        <p:spPr>
          <a:xfrm>
            <a:off x="5076056" y="2264098"/>
            <a:ext cx="2706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マントル上昇流に関係した低速度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例題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0E1A2E7-4FA4-44D3-A262-E2E6B4EC048D}"/>
              </a:ext>
            </a:extLst>
          </p:cNvPr>
          <p:cNvSpPr txBox="1"/>
          <p:nvPr/>
        </p:nvSpPr>
        <p:spPr>
          <a:xfrm>
            <a:off x="323528" y="1412776"/>
            <a:ext cx="7827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日本の北緯</a:t>
            </a:r>
            <a:r>
              <a:rPr lang="en-US" altLang="ja-JP" sz="2000" dirty="0"/>
              <a:t>35</a:t>
            </a:r>
            <a:r>
              <a:rPr lang="ja-JP" altLang="en-US" sz="2000" dirty="0"/>
              <a:t>度付近で発生した地震の地震波（</a:t>
            </a:r>
            <a:r>
              <a:rPr lang="en-US" altLang="ja-JP" sz="2000" dirty="0"/>
              <a:t>P</a:t>
            </a:r>
            <a:r>
              <a:rPr lang="ja-JP" altLang="en-US" sz="2000" dirty="0"/>
              <a:t>波）は、南緯</a:t>
            </a:r>
            <a:r>
              <a:rPr lang="en-US" altLang="ja-JP" sz="2000" dirty="0"/>
              <a:t>35</a:t>
            </a:r>
            <a:r>
              <a:rPr lang="ja-JP" altLang="en-US" sz="2000" dirty="0"/>
              <a:t>付近の</a:t>
            </a:r>
            <a:endParaRPr lang="en-US" altLang="ja-JP" sz="2000" dirty="0"/>
          </a:p>
          <a:p>
            <a:r>
              <a:rPr lang="ja-JP" altLang="en-US" sz="2000" dirty="0"/>
              <a:t>オーストラリア</a:t>
            </a:r>
            <a:r>
              <a:rPr kumimoji="1" lang="ja-JP" altLang="en-US" sz="2000" dirty="0"/>
              <a:t>キャンベルにはおよそ何分後に到着するか。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84954A-C103-4F89-9DA8-CD432E9BA38A}"/>
              </a:ext>
            </a:extLst>
          </p:cNvPr>
          <p:cNvSpPr txBox="1"/>
          <p:nvPr/>
        </p:nvSpPr>
        <p:spPr>
          <a:xfrm>
            <a:off x="611560" y="3429000"/>
            <a:ext cx="483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地球の中心の圧力は気圧にして、どの程度か？</a:t>
            </a:r>
          </a:p>
        </p:txBody>
      </p:sp>
    </p:spTree>
    <p:extLst>
      <p:ext uri="{BB962C8B-B14F-4D97-AF65-F5344CB8AC3E}">
        <p14:creationId xmlns:p14="http://schemas.microsoft.com/office/powerpoint/2010/main" val="4092740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519FBE-28AE-4DEB-8E53-6B49EEC5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628130-B16C-4A8A-81CA-93BFBCBC0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8706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沈み込みの条件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96BB720-ABF4-40A6-A742-D78ED93446D4}"/>
              </a:ext>
            </a:extLst>
          </p:cNvPr>
          <p:cNvSpPr txBox="1"/>
          <p:nvPr/>
        </p:nvSpPr>
        <p:spPr>
          <a:xfrm>
            <a:off x="1115616" y="1196752"/>
            <a:ext cx="6207148" cy="120032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海洋プレートの密度　＞　アセノスフェアの密度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（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40Ma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より年代が古い場合）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3748F88-291B-4C65-86E4-75C0FFCD6738}"/>
              </a:ext>
            </a:extLst>
          </p:cNvPr>
          <p:cNvSpPr txBox="1"/>
          <p:nvPr/>
        </p:nvSpPr>
        <p:spPr>
          <a:xfrm>
            <a:off x="1137658" y="2937855"/>
            <a:ext cx="7526419" cy="230832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海洋プレートの密度　＜　アセノスフェアの密度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無理やり引きずり込まれると深さ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90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㎞くらいで海洋性地殻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の岩石がエクロジャイトに相転移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　⇒重くなる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　⇒沈み込み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地球内部構造</a:t>
            </a:r>
            <a:endParaRPr kumimoji="1" lang="ja-JP" altLang="en-US" dirty="0"/>
          </a:p>
        </p:txBody>
      </p:sp>
      <p:pic>
        <p:nvPicPr>
          <p:cNvPr id="3" name="Picture 2" descr="[ 図１ ]地球の内部構造（主成分）と地震波の伝播経路">
            <a:extLst>
              <a:ext uri="{FF2B5EF4-FFF2-40B4-BE49-F238E27FC236}">
                <a16:creationId xmlns:a16="http://schemas.microsoft.com/office/drawing/2014/main" id="{4DD236EB-9F20-44A5-85EC-0AA7BBF44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052736"/>
            <a:ext cx="5190185" cy="5328592"/>
          </a:xfrm>
          <a:prstGeom prst="rect">
            <a:avLst/>
          </a:prstGeom>
          <a:noFill/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78852C0-81FB-4E1B-8C5D-3D26CDBB2449}"/>
              </a:ext>
            </a:extLst>
          </p:cNvPr>
          <p:cNvSpPr/>
          <p:nvPr/>
        </p:nvSpPr>
        <p:spPr>
          <a:xfrm>
            <a:off x="539552" y="6525344"/>
            <a:ext cx="47880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/>
              <a:t>東京大学　</a:t>
            </a:r>
            <a:r>
              <a:rPr lang="en-US" altLang="ja-JP" sz="1200" dirty="0"/>
              <a:t>http://www.eps.s.u-tokyo.ac.jp/epphys/solid/earthnow.html</a:t>
            </a:r>
            <a:endParaRPr lang="ja-JP" altLang="en-US" sz="1200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5220CE8F-F109-46A1-AF29-6E65E6C34BC3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004048" y="3439727"/>
            <a:ext cx="922772" cy="1069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9061C1A-D4A0-43E0-8811-6EADEBAB9AF6}"/>
              </a:ext>
            </a:extLst>
          </p:cNvPr>
          <p:cNvSpPr txBox="1"/>
          <p:nvPr/>
        </p:nvSpPr>
        <p:spPr>
          <a:xfrm>
            <a:off x="5926820" y="3116561"/>
            <a:ext cx="2989921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110</a:t>
            </a:r>
            <a:r>
              <a:rPr kumimoji="1" lang="ja-JP" altLang="en-US" dirty="0"/>
              <a:t>度付近に位相の反転した</a:t>
            </a:r>
            <a:endParaRPr kumimoji="1" lang="en-US" altLang="ja-JP" dirty="0"/>
          </a:p>
          <a:p>
            <a:r>
              <a:rPr lang="en-US" altLang="ja-JP" dirty="0"/>
              <a:t>P</a:t>
            </a:r>
            <a:r>
              <a:rPr lang="ja-JP" altLang="en-US" dirty="0"/>
              <a:t>波が到着</a:t>
            </a:r>
            <a:endParaRPr kumimoji="1" lang="ja-JP" altLang="en-US" dirty="0"/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1D6B9F91-C53D-4F4E-8D63-185FE2DB4ECA}"/>
              </a:ext>
            </a:extLst>
          </p:cNvPr>
          <p:cNvSpPr/>
          <p:nvPr/>
        </p:nvSpPr>
        <p:spPr>
          <a:xfrm>
            <a:off x="7222964" y="3836641"/>
            <a:ext cx="504056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AEE8D44-156B-4BE9-A1C7-B701EC4F7ECF}"/>
              </a:ext>
            </a:extLst>
          </p:cNvPr>
          <p:cNvSpPr txBox="1"/>
          <p:nvPr/>
        </p:nvSpPr>
        <p:spPr>
          <a:xfrm>
            <a:off x="5854812" y="4211564"/>
            <a:ext cx="3150221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堅い物質で反射（</a:t>
            </a:r>
            <a:r>
              <a:rPr lang="ja-JP" altLang="en-US" dirty="0"/>
              <a:t>固定端反射）</a:t>
            </a:r>
            <a:endParaRPr lang="en-US" altLang="ja-JP" dirty="0"/>
          </a:p>
          <a:p>
            <a:r>
              <a:rPr kumimoji="1" lang="ja-JP" altLang="en-US" dirty="0"/>
              <a:t>した波動</a:t>
            </a:r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53A4EEA2-261D-489F-B148-6596870CFB30}"/>
              </a:ext>
            </a:extLst>
          </p:cNvPr>
          <p:cNvSpPr/>
          <p:nvPr/>
        </p:nvSpPr>
        <p:spPr>
          <a:xfrm>
            <a:off x="7169752" y="4938704"/>
            <a:ext cx="504056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8D707A1-8FFF-4A09-8342-62ED461FF9D3}"/>
              </a:ext>
            </a:extLst>
          </p:cNvPr>
          <p:cNvSpPr txBox="1"/>
          <p:nvPr/>
        </p:nvSpPr>
        <p:spPr>
          <a:xfrm>
            <a:off x="6084168" y="5301208"/>
            <a:ext cx="2803973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更に内側に</a:t>
            </a:r>
            <a:r>
              <a:rPr kumimoji="1" lang="en-US" altLang="ja-JP" dirty="0"/>
              <a:t>P</a:t>
            </a:r>
            <a:r>
              <a:rPr kumimoji="1" lang="ja-JP" altLang="en-US" dirty="0"/>
              <a:t>波速度が速い</a:t>
            </a:r>
            <a:endParaRPr kumimoji="1" lang="en-US" altLang="ja-JP" dirty="0"/>
          </a:p>
          <a:p>
            <a:r>
              <a:rPr lang="ja-JP" altLang="en-US" dirty="0"/>
              <a:t>物質</a:t>
            </a:r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C4634C5-0805-4A2E-845B-34F9EE2BD507}"/>
              </a:ext>
            </a:extLst>
          </p:cNvPr>
          <p:cNvSpPr txBox="1"/>
          <p:nvPr/>
        </p:nvSpPr>
        <p:spPr>
          <a:xfrm>
            <a:off x="7218236" y="6295786"/>
            <a:ext cx="646331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内核</a:t>
            </a:r>
          </a:p>
        </p:txBody>
      </p:sp>
      <p:sp>
        <p:nvSpPr>
          <p:cNvPr id="15" name="矢印: 下 14">
            <a:extLst>
              <a:ext uri="{FF2B5EF4-FFF2-40B4-BE49-F238E27FC236}">
                <a16:creationId xmlns:a16="http://schemas.microsoft.com/office/drawing/2014/main" id="{8A6E47E1-914E-469C-87D6-0A87B878B476}"/>
              </a:ext>
            </a:extLst>
          </p:cNvPr>
          <p:cNvSpPr/>
          <p:nvPr/>
        </p:nvSpPr>
        <p:spPr>
          <a:xfrm>
            <a:off x="7222964" y="5960634"/>
            <a:ext cx="504056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3945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沈み込みの開始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9820C72-1530-4BEF-8C7B-058BD58E9C1A}"/>
              </a:ext>
            </a:extLst>
          </p:cNvPr>
          <p:cNvSpPr/>
          <p:nvPr/>
        </p:nvSpPr>
        <p:spPr>
          <a:xfrm>
            <a:off x="1475656" y="1484784"/>
            <a:ext cx="4752528" cy="57606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リソスフェア（プレート）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DD7FC19-E3CC-4B0F-88B3-21EF3D2CD7EB}"/>
              </a:ext>
            </a:extLst>
          </p:cNvPr>
          <p:cNvSpPr/>
          <p:nvPr/>
        </p:nvSpPr>
        <p:spPr>
          <a:xfrm>
            <a:off x="1475656" y="2060847"/>
            <a:ext cx="4752528" cy="8342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アセノスフェア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081395E-8FE3-4E54-9F27-A55B95434C8A}"/>
              </a:ext>
            </a:extLst>
          </p:cNvPr>
          <p:cNvSpPr txBox="1"/>
          <p:nvPr/>
        </p:nvSpPr>
        <p:spPr>
          <a:xfrm>
            <a:off x="6372200" y="1628800"/>
            <a:ext cx="1208985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重くて堅い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0AE7049-6A65-46D7-AE7A-5E942E4B2865}"/>
              </a:ext>
            </a:extLst>
          </p:cNvPr>
          <p:cNvSpPr txBox="1"/>
          <p:nvPr/>
        </p:nvSpPr>
        <p:spPr>
          <a:xfrm>
            <a:off x="6372200" y="2164214"/>
            <a:ext cx="1625766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軽くて柔らかい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D9B415D-75AB-4D01-B649-8F7A4C091550}"/>
              </a:ext>
            </a:extLst>
          </p:cNvPr>
          <p:cNvSpPr txBox="1"/>
          <p:nvPr/>
        </p:nvSpPr>
        <p:spPr>
          <a:xfrm>
            <a:off x="2555776" y="3140968"/>
            <a:ext cx="5796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でもいきなりプレートが沈み込みを始めるわけではない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…….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00A8D8A-D01C-4771-9000-AD2F48040835}"/>
              </a:ext>
            </a:extLst>
          </p:cNvPr>
          <p:cNvSpPr txBox="1"/>
          <p:nvPr/>
        </p:nvSpPr>
        <p:spPr>
          <a:xfrm>
            <a:off x="2411760" y="4437112"/>
            <a:ext cx="5264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沈み込みを始めるためには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・プレートの破断や新たなプレート境界の生成が必要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球体の万有引力</a:t>
            </a:r>
            <a:endParaRPr kumimoji="1" lang="ja-JP" altLang="en-US" dirty="0"/>
          </a:p>
        </p:txBody>
      </p:sp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4158952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764704"/>
            <a:ext cx="19145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184" y="1988840"/>
            <a:ext cx="134302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56176" y="3068960"/>
            <a:ext cx="15144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28184" y="4365104"/>
            <a:ext cx="153352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テキスト ボックス 8"/>
          <p:cNvSpPr txBox="1"/>
          <p:nvPr/>
        </p:nvSpPr>
        <p:spPr>
          <a:xfrm>
            <a:off x="1835696" y="27809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地球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355976" y="10527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万有引力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139952" y="21328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重力加速度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355976" y="4581128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結果的には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……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00192" y="1484784"/>
            <a:ext cx="246697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80112" y="1340768"/>
            <a:ext cx="6572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テキスト ボックス 14"/>
          <p:cNvSpPr txBox="1"/>
          <p:nvPr/>
        </p:nvSpPr>
        <p:spPr>
          <a:xfrm>
            <a:off x="6084168" y="3789040"/>
            <a:ext cx="461665" cy="62613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……….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697236" y="5856127"/>
            <a:ext cx="4357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r 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地球の中心からの距離（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R=6360×10^3m)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M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 地球の質量（＝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 5.972 × 10^24 kg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）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     を代入すると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gm=9.85 m/s^2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0" y="6381328"/>
            <a:ext cx="467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（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Geodynamics  by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Turcotte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 and Schubert, 2002)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8A1DE00-7DF2-4AED-A3E6-67B9ECDAB478}"/>
              </a:ext>
            </a:extLst>
          </p:cNvPr>
          <p:cNvSpPr txBox="1"/>
          <p:nvPr/>
        </p:nvSpPr>
        <p:spPr>
          <a:xfrm>
            <a:off x="3269382" y="12027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物質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E25698-33DD-4C62-93CC-C867EBEB315C}"/>
              </a:ext>
            </a:extLst>
          </p:cNvPr>
          <p:cNvSpPr txBox="1"/>
          <p:nvPr/>
        </p:nvSpPr>
        <p:spPr>
          <a:xfrm>
            <a:off x="4909974" y="4991237"/>
            <a:ext cx="4019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（地球の中心に全質量が集まっていると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　思って重力を計算すればよい）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BB865E4D-55B8-4DE8-A4AC-5B824D985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00974" y="1246381"/>
            <a:ext cx="153352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地球の重さ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65C7C3D-CA96-4174-A882-369AE74BD11B}"/>
              </a:ext>
            </a:extLst>
          </p:cNvPr>
          <p:cNvSpPr txBox="1"/>
          <p:nvPr/>
        </p:nvSpPr>
        <p:spPr>
          <a:xfrm>
            <a:off x="351807" y="992247"/>
            <a:ext cx="858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重力加速度・万有引力定数・地球の半径がわかっているとすると、地球の質量がわかる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1242FB-9A56-41E4-A83B-248299EDFFC0}"/>
              </a:ext>
            </a:extLst>
          </p:cNvPr>
          <p:cNvSpPr txBox="1"/>
          <p:nvPr/>
        </p:nvSpPr>
        <p:spPr>
          <a:xfrm>
            <a:off x="1025836" y="210679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M=gr</a:t>
            </a:r>
            <a:r>
              <a:rPr kumimoji="1" lang="en-US" altLang="ja-JP" baseline="30000" dirty="0"/>
              <a:t>2</a:t>
            </a:r>
            <a:r>
              <a:rPr kumimoji="1" lang="en-US" altLang="ja-JP" dirty="0"/>
              <a:t>/G</a:t>
            </a:r>
            <a:endParaRPr kumimoji="1" lang="ja-JP" alt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3BBF1F58-031B-4B63-AC93-773182D7F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56644" y="2459587"/>
            <a:ext cx="6572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040AAA9-B17C-4305-B2E8-E0D13E2AE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2060" y="2598523"/>
            <a:ext cx="246697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BF51BB9-8C00-48F1-8172-03AE365D7212}"/>
              </a:ext>
            </a:extLst>
          </p:cNvPr>
          <p:cNvSpPr txBox="1"/>
          <p:nvPr/>
        </p:nvSpPr>
        <p:spPr>
          <a:xfrm>
            <a:off x="2456644" y="2903959"/>
            <a:ext cx="18886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r=6360×10</a:t>
            </a:r>
            <a:r>
              <a:rPr kumimoji="1" lang="en-US" altLang="ja-JP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3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m</a:t>
            </a:r>
          </a:p>
          <a:p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g=9.8m/s</a:t>
            </a:r>
            <a:r>
              <a:rPr kumimoji="1" lang="en-US" altLang="ja-JP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2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 </a:t>
            </a:r>
          </a:p>
          <a:p>
            <a:endParaRPr lang="en-US" altLang="ja-JP" dirty="0">
              <a:solidFill>
                <a:prstClr val="black"/>
              </a:solidFill>
              <a:latin typeface="Calibri"/>
              <a:ea typeface="ＭＳ Ｐゴシック" panose="020B0600070205080204" pitchFamily="50" charset="-128"/>
            </a:endParaRPr>
          </a:p>
          <a:p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M=5.9 ×10</a:t>
            </a:r>
            <a:r>
              <a:rPr kumimoji="1" lang="en-US" altLang="ja-JP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24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　ｋｇ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F1D9499-6741-4D5A-ADA2-3F2575E93B75}"/>
              </a:ext>
            </a:extLst>
          </p:cNvPr>
          <p:cNvSpPr txBox="1"/>
          <p:nvPr/>
        </p:nvSpPr>
        <p:spPr>
          <a:xfrm>
            <a:off x="1259632" y="4221088"/>
            <a:ext cx="77934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地球の平均密度</a:t>
            </a:r>
            <a:endParaRPr kumimoji="1" lang="en-US" altLang="ja-JP" dirty="0"/>
          </a:p>
          <a:p>
            <a:r>
              <a:rPr lang="ja-JP" altLang="en-US" dirty="0"/>
              <a:t>　　</a:t>
            </a:r>
            <a:r>
              <a:rPr lang="en-US" altLang="ja-JP" dirty="0"/>
              <a:t>ρ</a:t>
            </a:r>
            <a:r>
              <a:rPr lang="ja-JP" altLang="en-US" dirty="0"/>
              <a:t>　＝　</a:t>
            </a:r>
            <a:r>
              <a:rPr lang="en-US" altLang="ja-JP" dirty="0"/>
              <a:t>M/V</a:t>
            </a:r>
            <a:r>
              <a:rPr lang="ja-JP" altLang="en-US" dirty="0"/>
              <a:t>　＝</a:t>
            </a:r>
            <a:r>
              <a:rPr lang="en-US" altLang="ja-JP" dirty="0"/>
              <a:t>5.5×10</a:t>
            </a:r>
            <a:r>
              <a:rPr lang="en-US" altLang="ja-JP" baseline="30000" dirty="0"/>
              <a:t>3</a:t>
            </a:r>
            <a:r>
              <a:rPr lang="ja-JP" altLang="en-US" dirty="0"/>
              <a:t>　</a:t>
            </a:r>
            <a:r>
              <a:rPr lang="en-US" altLang="ja-JP" dirty="0"/>
              <a:t>kg/m</a:t>
            </a:r>
            <a:r>
              <a:rPr lang="en-US" altLang="ja-JP" baseline="30000" dirty="0"/>
              <a:t>3</a:t>
            </a:r>
          </a:p>
          <a:p>
            <a:r>
              <a:rPr kumimoji="1" lang="ja-JP" altLang="en-US" dirty="0"/>
              <a:t>　　</a:t>
            </a:r>
            <a:r>
              <a:rPr kumimoji="1" lang="en-US" altLang="ja-JP" dirty="0"/>
              <a:t>V</a:t>
            </a:r>
            <a:r>
              <a:rPr kumimoji="1" lang="ja-JP" altLang="en-US" dirty="0"/>
              <a:t>＝</a:t>
            </a:r>
            <a:r>
              <a:rPr kumimoji="1" lang="en-US" altLang="ja-JP" dirty="0"/>
              <a:t>4πr</a:t>
            </a:r>
            <a:r>
              <a:rPr kumimoji="1" lang="en-US" altLang="ja-JP" baseline="30000" dirty="0"/>
              <a:t>3</a:t>
            </a:r>
            <a:r>
              <a:rPr lang="en-US" altLang="ja-JP" dirty="0"/>
              <a:t>/3= 1.08×10</a:t>
            </a:r>
            <a:r>
              <a:rPr lang="en-US" altLang="ja-JP" baseline="30000" dirty="0"/>
              <a:t>21</a:t>
            </a:r>
            <a:r>
              <a:rPr lang="ja-JP" altLang="en-US" dirty="0"/>
              <a:t>　</a:t>
            </a:r>
            <a:r>
              <a:rPr lang="en-US" altLang="ja-JP" dirty="0"/>
              <a:t>m</a:t>
            </a:r>
            <a:r>
              <a:rPr lang="en-US" altLang="ja-JP" baseline="30000" dirty="0"/>
              <a:t>3</a:t>
            </a:r>
          </a:p>
          <a:p>
            <a:endParaRPr lang="en-US" altLang="ja-JP" dirty="0"/>
          </a:p>
          <a:p>
            <a:r>
              <a:rPr lang="ja-JP" altLang="en-US" dirty="0"/>
              <a:t>岩石の密度にくらべる大きめ。</a:t>
            </a:r>
            <a:endParaRPr lang="en-US" altLang="ja-JP" dirty="0"/>
          </a:p>
          <a:p>
            <a:r>
              <a:rPr lang="ja-JP" altLang="en-US" dirty="0"/>
              <a:t>鉄に比べると低い</a:t>
            </a:r>
            <a:endParaRPr lang="en-US" altLang="ja-JP" dirty="0"/>
          </a:p>
          <a:p>
            <a:r>
              <a:rPr lang="ja-JP" altLang="en-US" dirty="0"/>
              <a:t>　地表面における普通の岩石の密度　</a:t>
            </a:r>
            <a:r>
              <a:rPr lang="en-US" altLang="ja-JP" dirty="0"/>
              <a:t>2.5</a:t>
            </a:r>
            <a:r>
              <a:rPr lang="ja-JP" altLang="en-US" dirty="0"/>
              <a:t>～</a:t>
            </a:r>
            <a:r>
              <a:rPr lang="en-US" altLang="ja-JP" dirty="0"/>
              <a:t>3.1×10</a:t>
            </a:r>
            <a:r>
              <a:rPr lang="en-US" altLang="ja-JP" baseline="30000" dirty="0"/>
              <a:t>3</a:t>
            </a:r>
            <a:r>
              <a:rPr lang="ja-JP" altLang="en-US" dirty="0"/>
              <a:t>　</a:t>
            </a:r>
            <a:r>
              <a:rPr lang="en-US" altLang="ja-JP" dirty="0"/>
              <a:t>kg/m</a:t>
            </a:r>
            <a:r>
              <a:rPr lang="en-US" altLang="ja-JP" baseline="30000" dirty="0"/>
              <a:t>3</a:t>
            </a:r>
          </a:p>
          <a:p>
            <a:r>
              <a:rPr lang="ja-JP" altLang="en-US" dirty="0"/>
              <a:t>　地表面におけるマントル構成岩石（橄欖岩）の密度　 </a:t>
            </a:r>
            <a:r>
              <a:rPr lang="en-US" altLang="ja-JP" dirty="0"/>
              <a:t>3.3</a:t>
            </a:r>
            <a:r>
              <a:rPr lang="ja-JP" altLang="en-US" dirty="0"/>
              <a:t>～</a:t>
            </a:r>
            <a:r>
              <a:rPr lang="en-US" altLang="ja-JP" dirty="0"/>
              <a:t>3.5 ×10</a:t>
            </a:r>
            <a:r>
              <a:rPr lang="en-US" altLang="ja-JP" baseline="30000" dirty="0"/>
              <a:t>3</a:t>
            </a:r>
            <a:r>
              <a:rPr lang="ja-JP" altLang="en-US" dirty="0"/>
              <a:t>　</a:t>
            </a:r>
            <a:r>
              <a:rPr lang="en-US" altLang="ja-JP" dirty="0"/>
              <a:t>kg/m</a:t>
            </a:r>
            <a:r>
              <a:rPr lang="en-US" altLang="ja-JP" baseline="30000" dirty="0"/>
              <a:t>3</a:t>
            </a:r>
          </a:p>
          <a:p>
            <a:r>
              <a:rPr lang="ja-JP" altLang="en-US" dirty="0"/>
              <a:t>　地表面における鉄の密度　</a:t>
            </a:r>
            <a:r>
              <a:rPr lang="en-US" altLang="ja-JP" b="0" i="0" dirty="0">
                <a:solidFill>
                  <a:srgbClr val="222222"/>
                </a:solidFill>
                <a:effectLst/>
                <a:latin typeface="Google Sans"/>
              </a:rPr>
              <a:t>7.87</a:t>
            </a:r>
            <a:r>
              <a:rPr lang="ja-JP" altLang="en-US" b="0" i="0" dirty="0">
                <a:solidFill>
                  <a:srgbClr val="222222"/>
                </a:solidFill>
                <a:effectLst/>
                <a:latin typeface="Google Sans"/>
              </a:rPr>
              <a:t>　</a:t>
            </a:r>
            <a:r>
              <a:rPr lang="en-US" altLang="ja-JP" dirty="0"/>
              <a:t>×10</a:t>
            </a:r>
            <a:r>
              <a:rPr lang="en-US" altLang="ja-JP" baseline="30000" dirty="0"/>
              <a:t>3</a:t>
            </a:r>
            <a:r>
              <a:rPr lang="ja-JP" altLang="en-US" dirty="0"/>
              <a:t>　</a:t>
            </a:r>
            <a:r>
              <a:rPr lang="en-US" altLang="ja-JP" dirty="0"/>
              <a:t>kg/m</a:t>
            </a:r>
            <a:r>
              <a:rPr lang="en-US" altLang="ja-JP" baseline="30000" dirty="0"/>
              <a:t>3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17F7D16-1078-488A-8F13-0DCB2DC83345}"/>
              </a:ext>
            </a:extLst>
          </p:cNvPr>
          <p:cNvSpPr txBox="1"/>
          <p:nvPr/>
        </p:nvSpPr>
        <p:spPr>
          <a:xfrm>
            <a:off x="4374506" y="1828431"/>
            <a:ext cx="467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（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Geodynamics  by 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Turcotte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 and Schubert, 2002)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00074B35-49D0-4637-B9B4-C27F6E513961}"/>
              </a:ext>
            </a:extLst>
          </p:cNvPr>
          <p:cNvCxnSpPr/>
          <p:nvPr/>
        </p:nvCxnSpPr>
        <p:spPr>
          <a:xfrm>
            <a:off x="1331640" y="5611619"/>
            <a:ext cx="360285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F4000466-21F5-4B89-9C6F-9B610A6F1ADA}"/>
              </a:ext>
            </a:extLst>
          </p:cNvPr>
          <p:cNvCxnSpPr/>
          <p:nvPr/>
        </p:nvCxnSpPr>
        <p:spPr>
          <a:xfrm>
            <a:off x="1547664" y="4797152"/>
            <a:ext cx="30963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418985AD-5A97-464B-BDBE-41C108E131CD}"/>
              </a:ext>
            </a:extLst>
          </p:cNvPr>
          <p:cNvCxnSpPr/>
          <p:nvPr/>
        </p:nvCxnSpPr>
        <p:spPr>
          <a:xfrm>
            <a:off x="2456644" y="4005064"/>
            <a:ext cx="188865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7B8B9A5-E8A6-42AE-BF8B-CF5BCCCE49FC}"/>
              </a:ext>
            </a:extLst>
          </p:cNvPr>
          <p:cNvSpPr txBox="1"/>
          <p:nvPr/>
        </p:nvSpPr>
        <p:spPr>
          <a:xfrm>
            <a:off x="395536" y="66975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</a:t>
            </a:r>
            <a:r>
              <a:rPr kumimoji="1" lang="ja-JP" altLang="en-US" dirty="0"/>
              <a:t>逆に）</a:t>
            </a:r>
          </a:p>
        </p:txBody>
      </p:sp>
    </p:spTree>
    <p:extLst>
      <p:ext uri="{BB962C8B-B14F-4D97-AF65-F5344CB8AC3E}">
        <p14:creationId xmlns:p14="http://schemas.microsoft.com/office/powerpoint/2010/main" val="2696007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地殻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4E6244B-DBFF-4C4C-A30A-5D5A33ED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69791"/>
            <a:ext cx="4486398" cy="542350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925CC91-3919-4E37-A2DF-ECEAE0C6544F}"/>
              </a:ext>
            </a:extLst>
          </p:cNvPr>
          <p:cNvSpPr txBox="1"/>
          <p:nvPr/>
        </p:nvSpPr>
        <p:spPr>
          <a:xfrm>
            <a:off x="4998395" y="1063427"/>
            <a:ext cx="4168129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モホロビチッチ</a:t>
            </a:r>
            <a:r>
              <a:rPr kumimoji="1" lang="en-US" altLang="ja-JP" dirty="0"/>
              <a:t>(1907)</a:t>
            </a:r>
            <a:r>
              <a:rPr kumimoji="1" lang="ja-JP" altLang="en-US" dirty="0"/>
              <a:t>が震央距離</a:t>
            </a:r>
            <a:r>
              <a:rPr kumimoji="1" lang="en-US" altLang="ja-JP" dirty="0"/>
              <a:t>150㎞</a:t>
            </a:r>
            <a:r>
              <a:rPr kumimoji="1" lang="ja-JP" altLang="en-US" dirty="0"/>
              <a:t>～</a:t>
            </a:r>
            <a:endParaRPr kumimoji="1" lang="en-US" altLang="ja-JP" dirty="0"/>
          </a:p>
          <a:p>
            <a:r>
              <a:rPr kumimoji="1" lang="en-US" altLang="ja-JP" dirty="0"/>
              <a:t>200</a:t>
            </a:r>
            <a:r>
              <a:rPr kumimoji="1" lang="ja-JP" altLang="en-US" dirty="0"/>
              <a:t>㎞</a:t>
            </a:r>
            <a:r>
              <a:rPr lang="ja-JP" altLang="en-US" dirty="0"/>
              <a:t>で早めに出てくる地震波を発見</a:t>
            </a:r>
            <a:endParaRPr kumimoji="1" lang="ja-JP" altLang="en-US" dirty="0"/>
          </a:p>
        </p:txBody>
      </p:sp>
      <p:sp>
        <p:nvSpPr>
          <p:cNvPr id="6" name="矢印: 下 5">
            <a:extLst>
              <a:ext uri="{FF2B5EF4-FFF2-40B4-BE49-F238E27FC236}">
                <a16:creationId xmlns:a16="http://schemas.microsoft.com/office/drawing/2014/main" id="{821C17CE-BDCB-41DC-A69B-A42921F95469}"/>
              </a:ext>
            </a:extLst>
          </p:cNvPr>
          <p:cNvSpPr/>
          <p:nvPr/>
        </p:nvSpPr>
        <p:spPr>
          <a:xfrm>
            <a:off x="6588224" y="1844824"/>
            <a:ext cx="576064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56CEEE1-FC71-4D1C-9B28-9638AC005138}"/>
              </a:ext>
            </a:extLst>
          </p:cNvPr>
          <p:cNvSpPr txBox="1"/>
          <p:nvPr/>
        </p:nvSpPr>
        <p:spPr>
          <a:xfrm>
            <a:off x="5122024" y="2195914"/>
            <a:ext cx="3698448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地下</a:t>
            </a:r>
            <a:r>
              <a:rPr kumimoji="1" lang="en-US" altLang="ja-JP" dirty="0"/>
              <a:t>35</a:t>
            </a:r>
            <a:r>
              <a:rPr kumimoji="1" lang="ja-JP" altLang="en-US" dirty="0"/>
              <a:t>㎞～</a:t>
            </a:r>
            <a:r>
              <a:rPr kumimoji="1" lang="en-US" altLang="ja-JP" dirty="0"/>
              <a:t>40km</a:t>
            </a:r>
            <a:r>
              <a:rPr kumimoji="1" lang="ja-JP" altLang="en-US" dirty="0"/>
              <a:t>に速度不連続面が</a:t>
            </a:r>
            <a:endParaRPr kumimoji="1" lang="en-US" altLang="ja-JP" dirty="0"/>
          </a:p>
          <a:p>
            <a:r>
              <a:rPr lang="ja-JP" altLang="en-US" dirty="0"/>
              <a:t>あるとすると説明可能</a:t>
            </a:r>
            <a:endParaRPr kumimoji="1" lang="ja-JP" altLang="en-US" dirty="0"/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21872796-C83D-45C4-BAB7-F1376FE8C5CF}"/>
              </a:ext>
            </a:extLst>
          </p:cNvPr>
          <p:cNvSpPr/>
          <p:nvPr/>
        </p:nvSpPr>
        <p:spPr>
          <a:xfrm>
            <a:off x="6607208" y="3018335"/>
            <a:ext cx="576064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643848B-8FB0-4CF8-B453-AB4BA046CB40}"/>
              </a:ext>
            </a:extLst>
          </p:cNvPr>
          <p:cNvSpPr txBox="1"/>
          <p:nvPr/>
        </p:nvSpPr>
        <p:spPr>
          <a:xfrm>
            <a:off x="4809926" y="3328401"/>
            <a:ext cx="4176143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地殻とモホロビチッチ不連続面</a:t>
            </a:r>
            <a:r>
              <a:rPr kumimoji="1" lang="en-US" altLang="ja-JP" dirty="0"/>
              <a:t>(</a:t>
            </a:r>
            <a:r>
              <a:rPr kumimoji="1" lang="ja-JP" altLang="en-US" dirty="0"/>
              <a:t>モホ面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</a:t>
            </a:r>
            <a:endParaRPr kumimoji="1" lang="en-US" altLang="ja-JP" dirty="0"/>
          </a:p>
          <a:p>
            <a:r>
              <a:rPr kumimoji="1" lang="ja-JP" altLang="en-US" dirty="0"/>
              <a:t>発見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5304854-E2E2-4FE1-A0AA-F07590BF1ABE}"/>
              </a:ext>
            </a:extLst>
          </p:cNvPr>
          <p:cNvSpPr txBox="1"/>
          <p:nvPr/>
        </p:nvSpPr>
        <p:spPr>
          <a:xfrm>
            <a:off x="5888259" y="4290173"/>
            <a:ext cx="2315057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モホ面の下はマントル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03A8067-7F90-4F0B-AE4D-EE4D386623DF}"/>
              </a:ext>
            </a:extLst>
          </p:cNvPr>
          <p:cNvSpPr txBox="1"/>
          <p:nvPr/>
        </p:nvSpPr>
        <p:spPr>
          <a:xfrm>
            <a:off x="308737" y="6093296"/>
            <a:ext cx="4515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(</a:t>
            </a:r>
            <a:r>
              <a:rPr kumimoji="1" lang="ja-JP" altLang="en-US" sz="1400" dirty="0"/>
              <a:t>杉本・杵島・松本、大学教養地学、慶應義塾大学</a:t>
            </a:r>
            <a:r>
              <a:rPr lang="ja-JP" altLang="en-US" sz="1400" dirty="0"/>
              <a:t>出版会）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50918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重力と万有引力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196B37-0C81-4E71-8B68-D16E9799F5D6}"/>
              </a:ext>
            </a:extLst>
          </p:cNvPr>
          <p:cNvSpPr txBox="1"/>
          <p:nvPr/>
        </p:nvSpPr>
        <p:spPr>
          <a:xfrm>
            <a:off x="2771800" y="836712"/>
            <a:ext cx="2723823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重力＝万有引力＋遠心力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3733C0B-AF2E-40C3-89DF-554F92CC9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91883"/>
            <a:ext cx="4680520" cy="507513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4B1DA9-3B7F-45F5-A700-74C164C94426}"/>
              </a:ext>
            </a:extLst>
          </p:cNvPr>
          <p:cNvSpPr txBox="1"/>
          <p:nvPr/>
        </p:nvSpPr>
        <p:spPr>
          <a:xfrm>
            <a:off x="4786717" y="1576234"/>
            <a:ext cx="4357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r 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地球の中心からの距離（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R=6360×10^3m)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M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 地球の質量（＝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 5.972 × 10^24 kg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）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     を代入すると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gm=9.85 m/s^2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7B53DC1-B9DC-4500-973D-26ED3403B446}"/>
              </a:ext>
            </a:extLst>
          </p:cNvPr>
          <p:cNvSpPr txBox="1"/>
          <p:nvPr/>
        </p:nvSpPr>
        <p:spPr>
          <a:xfrm>
            <a:off x="5148064" y="2708920"/>
            <a:ext cx="3744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遠心力</a:t>
            </a:r>
            <a:r>
              <a:rPr kumimoji="1" lang="en-US" altLang="ja-JP" dirty="0"/>
              <a:t>rω</a:t>
            </a:r>
            <a:r>
              <a:rPr kumimoji="1" lang="en-US" altLang="ja-JP" baseline="30000" dirty="0"/>
              <a:t>2</a:t>
            </a:r>
          </a:p>
          <a:p>
            <a:r>
              <a:rPr lang="en-US" altLang="ja-JP" dirty="0"/>
              <a:t>ω</a:t>
            </a:r>
            <a:r>
              <a:rPr kumimoji="1" lang="ja-JP" altLang="en-US" dirty="0"/>
              <a:t>＝２</a:t>
            </a:r>
            <a:r>
              <a:rPr kumimoji="1" lang="en-US" altLang="ja-JP" dirty="0"/>
              <a:t>π/(24*3600)= 7.27×10</a:t>
            </a:r>
            <a:r>
              <a:rPr kumimoji="1" lang="en-US" altLang="ja-JP" baseline="30000" dirty="0"/>
              <a:t>-5</a:t>
            </a:r>
            <a:r>
              <a:rPr kumimoji="1" lang="en-US" altLang="ja-JP" dirty="0"/>
              <a:t> (rad/s)</a:t>
            </a:r>
          </a:p>
          <a:p>
            <a:r>
              <a:rPr lang="ja-JP" altLang="en-US" dirty="0"/>
              <a:t>赤道上では　</a:t>
            </a:r>
            <a:r>
              <a:rPr kumimoji="1" lang="en-US" altLang="ja-JP" dirty="0"/>
              <a:t>rω</a:t>
            </a:r>
            <a:r>
              <a:rPr kumimoji="1" lang="en-US" altLang="ja-JP" baseline="30000" dirty="0"/>
              <a:t>2</a:t>
            </a:r>
            <a:r>
              <a:rPr kumimoji="1" lang="ja-JP" altLang="en-US" dirty="0"/>
              <a:t> ＝</a:t>
            </a:r>
            <a:r>
              <a:rPr kumimoji="1" lang="en-US" altLang="ja-JP" dirty="0"/>
              <a:t>0.034 m/s</a:t>
            </a:r>
            <a:r>
              <a:rPr kumimoji="1" lang="en-US" altLang="ja-JP" baseline="30000" dirty="0"/>
              <a:t>2</a:t>
            </a:r>
          </a:p>
          <a:p>
            <a:r>
              <a:rPr lang="ja-JP" altLang="en-US" dirty="0"/>
              <a:t>引力の約</a:t>
            </a:r>
            <a:r>
              <a:rPr lang="en-US" altLang="ja-JP" dirty="0"/>
              <a:t>290</a:t>
            </a:r>
            <a:r>
              <a:rPr lang="ja-JP" altLang="en-US" dirty="0"/>
              <a:t>分の１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EDAAEAE-5E9D-4412-BA7B-A96DB626FD01}"/>
              </a:ext>
            </a:extLst>
          </p:cNvPr>
          <p:cNvSpPr txBox="1"/>
          <p:nvPr/>
        </p:nvSpPr>
        <p:spPr>
          <a:xfrm>
            <a:off x="821400" y="6434391"/>
            <a:ext cx="438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</a:t>
            </a:r>
            <a:r>
              <a:rPr kumimoji="1" lang="ja-JP" altLang="en-US" dirty="0"/>
              <a:t>山本明彦編、地球ダイナミクス、朝倉書店）</a:t>
            </a:r>
          </a:p>
        </p:txBody>
      </p:sp>
    </p:spTree>
    <p:extLst>
      <p:ext uri="{BB962C8B-B14F-4D97-AF65-F5344CB8AC3E}">
        <p14:creationId xmlns:p14="http://schemas.microsoft.com/office/powerpoint/2010/main" val="1997152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重力ポテンシャル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A72D444-06A7-4529-BB57-F1816266A716}"/>
              </a:ext>
            </a:extLst>
          </p:cNvPr>
          <p:cNvSpPr txBox="1"/>
          <p:nvPr/>
        </p:nvSpPr>
        <p:spPr>
          <a:xfrm>
            <a:off x="755576" y="836712"/>
            <a:ext cx="7409401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引力ポテンシャル：無限遠方からある点まで移動するに必要なエネルギー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D155C87-1C3E-48DE-BA04-83EEEA3B8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7" y="1375017"/>
            <a:ext cx="2501056" cy="99844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675FADB-1B90-4369-B397-CDD515872DE7}"/>
              </a:ext>
            </a:extLst>
          </p:cNvPr>
          <p:cNvSpPr txBox="1"/>
          <p:nvPr/>
        </p:nvSpPr>
        <p:spPr>
          <a:xfrm>
            <a:off x="5776913" y="1598272"/>
            <a:ext cx="2985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(</a:t>
            </a:r>
            <a:r>
              <a:rPr kumimoji="1" lang="ja-JP" altLang="en-US" sz="1200" dirty="0"/>
              <a:t>山本明彦編、地球ダイナミクス、朝倉書店）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9E1F35A-0EC3-432D-BCA3-96C1B5CA4B11}"/>
              </a:ext>
            </a:extLst>
          </p:cNvPr>
          <p:cNvSpPr txBox="1"/>
          <p:nvPr/>
        </p:nvSpPr>
        <p:spPr>
          <a:xfrm>
            <a:off x="867299" y="2396358"/>
            <a:ext cx="5806398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等</a:t>
            </a:r>
            <a:r>
              <a:rPr kumimoji="1" lang="ja-JP" altLang="en-US" dirty="0"/>
              <a:t>ポテンシャルな場所　移動してもエネルギーの増減なし</a:t>
            </a:r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FDF7C86B-0E76-4D59-A2C2-3FE1F501D460}"/>
              </a:ext>
            </a:extLst>
          </p:cNvPr>
          <p:cNvSpPr/>
          <p:nvPr/>
        </p:nvSpPr>
        <p:spPr>
          <a:xfrm>
            <a:off x="2339752" y="1301979"/>
            <a:ext cx="360040" cy="9984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2EE6AEA5-F984-4C8C-A794-C4007761D678}"/>
              </a:ext>
            </a:extLst>
          </p:cNvPr>
          <p:cNvSpPr/>
          <p:nvPr/>
        </p:nvSpPr>
        <p:spPr>
          <a:xfrm>
            <a:off x="3095836" y="2876048"/>
            <a:ext cx="396043" cy="4107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3E341EB-0B97-4C69-969E-9C69EBE5B7B1}"/>
              </a:ext>
            </a:extLst>
          </p:cNvPr>
          <p:cNvSpPr txBox="1"/>
          <p:nvPr/>
        </p:nvSpPr>
        <p:spPr>
          <a:xfrm>
            <a:off x="395536" y="3373138"/>
            <a:ext cx="6336704" cy="92333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水面などは等</a:t>
            </a:r>
            <a:r>
              <a:rPr kumimoji="1" lang="ja-JP" altLang="en-US" dirty="0"/>
              <a:t>ポテンシャルな場所　</a:t>
            </a:r>
            <a:endParaRPr kumimoji="1" lang="en-US" altLang="ja-JP" dirty="0"/>
          </a:p>
          <a:p>
            <a:pPr algn="ctr"/>
            <a:r>
              <a:rPr lang="ja-JP" altLang="en-US" dirty="0"/>
              <a:t>（等ポテンシャルでないと、その間に重力が作用することになり</a:t>
            </a:r>
            <a:endParaRPr lang="en-US" altLang="ja-JP" dirty="0"/>
          </a:p>
          <a:p>
            <a:pPr algn="ctr"/>
            <a:r>
              <a:rPr kumimoji="1" lang="ja-JP" altLang="en-US" dirty="0"/>
              <a:t>物質の移動</a:t>
            </a:r>
            <a:r>
              <a:rPr lang="ja-JP" altLang="en-US" dirty="0"/>
              <a:t>が生ずる）</a:t>
            </a:r>
            <a:endParaRPr kumimoji="1" lang="ja-JP" altLang="en-US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D61B77AB-18DD-4F2A-AFA7-B1CE2A5F3630}"/>
              </a:ext>
            </a:extLst>
          </p:cNvPr>
          <p:cNvSpPr/>
          <p:nvPr/>
        </p:nvSpPr>
        <p:spPr>
          <a:xfrm>
            <a:off x="3133315" y="4382828"/>
            <a:ext cx="396043" cy="4107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1E0F577-0214-4A86-8F00-18C30624A374}"/>
              </a:ext>
            </a:extLst>
          </p:cNvPr>
          <p:cNvSpPr txBox="1"/>
          <p:nvPr/>
        </p:nvSpPr>
        <p:spPr>
          <a:xfrm>
            <a:off x="424130" y="5009535"/>
            <a:ext cx="5814412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地球の海水面は等</a:t>
            </a:r>
            <a:r>
              <a:rPr kumimoji="1" lang="ja-JP" altLang="en-US" dirty="0"/>
              <a:t>ポテンシャル</a:t>
            </a:r>
            <a:r>
              <a:rPr lang="ja-JP" altLang="en-US" dirty="0"/>
              <a:t>面</a:t>
            </a:r>
            <a:endParaRPr lang="en-US" altLang="ja-JP" dirty="0"/>
          </a:p>
          <a:p>
            <a:pPr algn="ctr"/>
            <a:r>
              <a:rPr kumimoji="1" lang="ja-JP" altLang="en-US" dirty="0"/>
              <a:t>（地球の形を考えるにはポテンシャルを考える必要がある）</a:t>
            </a:r>
          </a:p>
        </p:txBody>
      </p:sp>
    </p:spTree>
    <p:extLst>
      <p:ext uri="{BB962C8B-B14F-4D97-AF65-F5344CB8AC3E}">
        <p14:creationId xmlns:p14="http://schemas.microsoft.com/office/powerpoint/2010/main" val="3527209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重力ポテンシャル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A72D444-06A7-4529-BB57-F1816266A716}"/>
              </a:ext>
            </a:extLst>
          </p:cNvPr>
          <p:cNvSpPr txBox="1"/>
          <p:nvPr/>
        </p:nvSpPr>
        <p:spPr>
          <a:xfrm>
            <a:off x="755576" y="836712"/>
            <a:ext cx="7409401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引力ポテンシャル：無限遠方からある点まで移動するに必要なエネルギー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D155C87-1C3E-48DE-BA04-83EEEA3B8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7" y="1375017"/>
            <a:ext cx="2501056" cy="99844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675FADB-1B90-4369-B397-CDD515872DE7}"/>
              </a:ext>
            </a:extLst>
          </p:cNvPr>
          <p:cNvSpPr txBox="1"/>
          <p:nvPr/>
        </p:nvSpPr>
        <p:spPr>
          <a:xfrm>
            <a:off x="5776913" y="1598272"/>
            <a:ext cx="2985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(</a:t>
            </a:r>
            <a:r>
              <a:rPr kumimoji="1" lang="ja-JP" altLang="en-US" sz="1200" dirty="0"/>
              <a:t>山本明彦編、地球ダイナミクス、朝倉書店）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9E1F35A-0EC3-432D-BCA3-96C1B5CA4B11}"/>
              </a:ext>
            </a:extLst>
          </p:cNvPr>
          <p:cNvSpPr txBox="1"/>
          <p:nvPr/>
        </p:nvSpPr>
        <p:spPr>
          <a:xfrm>
            <a:off x="867299" y="2396358"/>
            <a:ext cx="5806398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等</a:t>
            </a:r>
            <a:r>
              <a:rPr kumimoji="1" lang="ja-JP" altLang="en-US" dirty="0"/>
              <a:t>ポテンシャルな場所　移動してもエネルギーの増減なし</a:t>
            </a:r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FDF7C86B-0E76-4D59-A2C2-3FE1F501D460}"/>
              </a:ext>
            </a:extLst>
          </p:cNvPr>
          <p:cNvSpPr/>
          <p:nvPr/>
        </p:nvSpPr>
        <p:spPr>
          <a:xfrm>
            <a:off x="2339752" y="1301979"/>
            <a:ext cx="360040" cy="9984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2EE6AEA5-F984-4C8C-A794-C4007761D678}"/>
              </a:ext>
            </a:extLst>
          </p:cNvPr>
          <p:cNvSpPr/>
          <p:nvPr/>
        </p:nvSpPr>
        <p:spPr>
          <a:xfrm>
            <a:off x="3095836" y="2876048"/>
            <a:ext cx="396043" cy="4107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3E341EB-0B97-4C69-969E-9C69EBE5B7B1}"/>
              </a:ext>
            </a:extLst>
          </p:cNvPr>
          <p:cNvSpPr txBox="1"/>
          <p:nvPr/>
        </p:nvSpPr>
        <p:spPr>
          <a:xfrm>
            <a:off x="395536" y="3373138"/>
            <a:ext cx="6336704" cy="92333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水面などは等</a:t>
            </a:r>
            <a:r>
              <a:rPr kumimoji="1" lang="ja-JP" altLang="en-US" dirty="0"/>
              <a:t>ポテンシャルな場所　</a:t>
            </a:r>
            <a:endParaRPr kumimoji="1" lang="en-US" altLang="ja-JP" dirty="0"/>
          </a:p>
          <a:p>
            <a:pPr algn="ctr"/>
            <a:r>
              <a:rPr lang="ja-JP" altLang="en-US" dirty="0"/>
              <a:t>（等ポテンシャルでないと、その間に重力が作用することになり</a:t>
            </a:r>
            <a:endParaRPr lang="en-US" altLang="ja-JP" dirty="0"/>
          </a:p>
          <a:p>
            <a:pPr algn="ctr"/>
            <a:r>
              <a:rPr kumimoji="1" lang="ja-JP" altLang="en-US" dirty="0"/>
              <a:t>物質の移動</a:t>
            </a:r>
            <a:r>
              <a:rPr lang="ja-JP" altLang="en-US" dirty="0"/>
              <a:t>が生ずる）</a:t>
            </a:r>
            <a:endParaRPr kumimoji="1" lang="ja-JP" altLang="en-US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D61B77AB-18DD-4F2A-AFA7-B1CE2A5F3630}"/>
              </a:ext>
            </a:extLst>
          </p:cNvPr>
          <p:cNvSpPr/>
          <p:nvPr/>
        </p:nvSpPr>
        <p:spPr>
          <a:xfrm>
            <a:off x="3133315" y="4382828"/>
            <a:ext cx="396043" cy="4107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1E0F577-0214-4A86-8F00-18C30624A374}"/>
              </a:ext>
            </a:extLst>
          </p:cNvPr>
          <p:cNvSpPr txBox="1"/>
          <p:nvPr/>
        </p:nvSpPr>
        <p:spPr>
          <a:xfrm>
            <a:off x="424130" y="5009535"/>
            <a:ext cx="5814412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地球の海水面は等</a:t>
            </a:r>
            <a:r>
              <a:rPr kumimoji="1" lang="ja-JP" altLang="en-US" dirty="0"/>
              <a:t>ポテンシャル</a:t>
            </a:r>
            <a:r>
              <a:rPr lang="ja-JP" altLang="en-US" dirty="0"/>
              <a:t>面</a:t>
            </a:r>
            <a:endParaRPr lang="en-US" altLang="ja-JP" dirty="0"/>
          </a:p>
          <a:p>
            <a:pPr algn="ctr"/>
            <a:r>
              <a:rPr kumimoji="1" lang="ja-JP" altLang="en-US" dirty="0"/>
              <a:t>（地球の形を考えるにはポテンシャルを考える必要がある）</a:t>
            </a:r>
          </a:p>
        </p:txBody>
      </p:sp>
    </p:spTree>
    <p:extLst>
      <p:ext uri="{BB962C8B-B14F-4D97-AF65-F5344CB8AC3E}">
        <p14:creationId xmlns:p14="http://schemas.microsoft.com/office/powerpoint/2010/main" val="1286557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2A363EFF-CB3D-463C-B1DC-B3C5701D2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124" y="3209584"/>
            <a:ext cx="2396364" cy="238544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重力ポテンシャル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C4C9111-2D74-409A-A1D4-3AAEF08E3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344" y="844618"/>
            <a:ext cx="2501056" cy="99844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F24D974-5481-4F0E-9FE5-10FC4501CDB4}"/>
              </a:ext>
            </a:extLst>
          </p:cNvPr>
          <p:cNvSpPr txBox="1"/>
          <p:nvPr/>
        </p:nvSpPr>
        <p:spPr>
          <a:xfrm>
            <a:off x="699056" y="1159174"/>
            <a:ext cx="2108269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引力のポテンシャル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7845D2D-E6E4-4D0F-A376-D5FF9983370C}"/>
              </a:ext>
            </a:extLst>
          </p:cNvPr>
          <p:cNvSpPr txBox="1"/>
          <p:nvPr/>
        </p:nvSpPr>
        <p:spPr>
          <a:xfrm>
            <a:off x="6088540" y="6525344"/>
            <a:ext cx="2985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(</a:t>
            </a:r>
            <a:r>
              <a:rPr kumimoji="1" lang="ja-JP" altLang="en-US" sz="1200" dirty="0"/>
              <a:t>山本明彦編、地球ダイナミクス、朝倉書店）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83BF450-A9A2-496C-BB49-FBFE61D2E665}"/>
              </a:ext>
            </a:extLst>
          </p:cNvPr>
          <p:cNvSpPr txBox="1"/>
          <p:nvPr/>
        </p:nvSpPr>
        <p:spPr>
          <a:xfrm>
            <a:off x="2782668" y="1909940"/>
            <a:ext cx="576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引力だけ考えれば等ポテンシャル面は</a:t>
            </a:r>
            <a:r>
              <a:rPr kumimoji="1" lang="en-US" altLang="ja-JP" dirty="0"/>
              <a:t>r</a:t>
            </a:r>
            <a:r>
              <a:rPr kumimoji="1" lang="ja-JP" altLang="en-US" dirty="0"/>
              <a:t>一定の面</a:t>
            </a:r>
            <a:r>
              <a:rPr lang="ja-JP" altLang="en-US" dirty="0"/>
              <a:t>（球面）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C147138-00E5-4491-A65D-84B0E5653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033" y="2660458"/>
            <a:ext cx="2676570" cy="102436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36E0596-EEDC-40BC-824A-32E79881092A}"/>
              </a:ext>
            </a:extLst>
          </p:cNvPr>
          <p:cNvSpPr txBox="1"/>
          <p:nvPr/>
        </p:nvSpPr>
        <p:spPr>
          <a:xfrm>
            <a:off x="987088" y="2660458"/>
            <a:ext cx="258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力を考えるときには</a:t>
            </a:r>
            <a:endParaRPr kumimoji="1" lang="en-US" altLang="ja-JP" dirty="0"/>
          </a:p>
          <a:p>
            <a:r>
              <a:rPr lang="ja-JP" altLang="en-US" dirty="0"/>
              <a:t>ポテンシャルの空間微分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598B788-41ED-4CFB-A52C-81B54797B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509" y="3793722"/>
            <a:ext cx="1456439" cy="39515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006FA2D-2216-4CE1-9C9B-6534E5A40546}"/>
              </a:ext>
            </a:extLst>
          </p:cNvPr>
          <p:cNvSpPr txBox="1"/>
          <p:nvPr/>
        </p:nvSpPr>
        <p:spPr>
          <a:xfrm>
            <a:off x="122992" y="4188880"/>
            <a:ext cx="3091214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dirty="0"/>
              <a:t>遠心力のポテンシャル</a:t>
            </a:r>
            <a:endParaRPr lang="en-US" altLang="ja-JP" dirty="0"/>
          </a:p>
          <a:p>
            <a:r>
              <a:rPr kumimoji="1" lang="ja-JP" altLang="en-US" dirty="0"/>
              <a:t>（基準点を中心においている）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CE47462-4A8F-4DF4-BB07-9DE8D7274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5856" y="4303595"/>
            <a:ext cx="3762375" cy="923925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174D6E6-40EF-45C2-8DB4-C76743E7E8E2}"/>
              </a:ext>
            </a:extLst>
          </p:cNvPr>
          <p:cNvSpPr txBox="1"/>
          <p:nvPr/>
        </p:nvSpPr>
        <p:spPr>
          <a:xfrm>
            <a:off x="3031725" y="5226610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地球の中心からの距離に依存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8EE12F0-0FCA-4B4D-8D6D-0FA662B13BEC}"/>
              </a:ext>
            </a:extLst>
          </p:cNvPr>
          <p:cNvSpPr txBox="1"/>
          <p:nvPr/>
        </p:nvSpPr>
        <p:spPr>
          <a:xfrm>
            <a:off x="5148064" y="489657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</a:t>
            </a:r>
            <a:r>
              <a:rPr kumimoji="1" lang="ja-JP" altLang="en-US" dirty="0"/>
              <a:t>赤道上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716081BD-A1C6-4305-861D-A6FA40365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4865" y="5762363"/>
            <a:ext cx="2733675" cy="923925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FB1D928-F3D1-4413-8998-2B57B3F59A43}"/>
              </a:ext>
            </a:extLst>
          </p:cNvPr>
          <p:cNvSpPr txBox="1"/>
          <p:nvPr/>
        </p:nvSpPr>
        <p:spPr>
          <a:xfrm>
            <a:off x="2153329" y="580267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緯度</a:t>
            </a:r>
            <a:r>
              <a:rPr kumimoji="1" lang="en-US" altLang="ja-JP" dirty="0"/>
              <a:t>φ</a:t>
            </a:r>
            <a:r>
              <a:rPr kumimoji="1" lang="ja-JP" altLang="en-US" dirty="0"/>
              <a:t>の点</a:t>
            </a:r>
          </a:p>
        </p:txBody>
      </p:sp>
    </p:spTree>
    <p:extLst>
      <p:ext uri="{BB962C8B-B14F-4D97-AF65-F5344CB8AC3E}">
        <p14:creationId xmlns:p14="http://schemas.microsoft.com/office/powerpoint/2010/main" val="2408986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2A363EFF-CB3D-463C-B1DC-B3C5701D2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850972"/>
            <a:ext cx="2396364" cy="238544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重力ポテンシャル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C4C9111-2D74-409A-A1D4-3AAEF08E3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931" y="844617"/>
            <a:ext cx="2501056" cy="99844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F24D974-5481-4F0E-9FE5-10FC4501CDB4}"/>
              </a:ext>
            </a:extLst>
          </p:cNvPr>
          <p:cNvSpPr txBox="1"/>
          <p:nvPr/>
        </p:nvSpPr>
        <p:spPr>
          <a:xfrm>
            <a:off x="699056" y="1159174"/>
            <a:ext cx="2108269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引力のポテンシャル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7845D2D-E6E4-4D0F-A376-D5FF9983370C}"/>
              </a:ext>
            </a:extLst>
          </p:cNvPr>
          <p:cNvSpPr txBox="1"/>
          <p:nvPr/>
        </p:nvSpPr>
        <p:spPr>
          <a:xfrm>
            <a:off x="6088540" y="6525344"/>
            <a:ext cx="2985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(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山本明彦編、地球ダイナミクス、朝倉書店）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006FA2D-2216-4CE1-9C9B-6534E5A40546}"/>
              </a:ext>
            </a:extLst>
          </p:cNvPr>
          <p:cNvSpPr txBox="1"/>
          <p:nvPr/>
        </p:nvSpPr>
        <p:spPr>
          <a:xfrm>
            <a:off x="351169" y="1908074"/>
            <a:ext cx="3091214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遠心力のポテンシャル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（基準点を中心においている）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716081BD-A1C6-4305-861D-A6FA40365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055" y="1872304"/>
            <a:ext cx="2733675" cy="923925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E3A007F-3D7F-4328-AE8C-057AC97B2489}"/>
              </a:ext>
            </a:extLst>
          </p:cNvPr>
          <p:cNvSpPr txBox="1"/>
          <p:nvPr/>
        </p:nvSpPr>
        <p:spPr>
          <a:xfrm>
            <a:off x="1386059" y="3399619"/>
            <a:ext cx="1021433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併せると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9B6EA07F-986B-4EF8-BFC3-E80BB32B4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6765" y="3246148"/>
            <a:ext cx="27717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88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地球内部構造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2469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地球の内部構造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6ED8A86-EA20-4504-93A2-49160DD1D5DE}"/>
              </a:ext>
            </a:extLst>
          </p:cNvPr>
          <p:cNvSpPr txBox="1"/>
          <p:nvPr/>
        </p:nvSpPr>
        <p:spPr>
          <a:xfrm>
            <a:off x="3275856" y="764704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地震波から見た構造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DB36A39-0A00-4302-9F57-268604589947}"/>
              </a:ext>
            </a:extLst>
          </p:cNvPr>
          <p:cNvSpPr txBox="1"/>
          <p:nvPr/>
        </p:nvSpPr>
        <p:spPr>
          <a:xfrm>
            <a:off x="6495810" y="1118444"/>
            <a:ext cx="1582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シャドウゾーン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854AD8-5C32-4B97-AD82-17BE604D52C5}"/>
              </a:ext>
            </a:extLst>
          </p:cNvPr>
          <p:cNvSpPr txBox="1"/>
          <p:nvPr/>
        </p:nvSpPr>
        <p:spPr>
          <a:xfrm>
            <a:off x="6084168" y="1772816"/>
            <a:ext cx="27093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震央距離にして</a:t>
            </a:r>
            <a:r>
              <a:rPr lang="en-US" altLang="ja-JP" dirty="0"/>
              <a:t>103</a:t>
            </a:r>
            <a:r>
              <a:rPr lang="ja-JP" altLang="en-US" dirty="0"/>
              <a:t>度から</a:t>
            </a:r>
            <a:endParaRPr lang="en-US" altLang="ja-JP" dirty="0"/>
          </a:p>
          <a:p>
            <a:r>
              <a:rPr kumimoji="1" lang="ja-JP" altLang="en-US" dirty="0"/>
              <a:t>先に</a:t>
            </a:r>
            <a:r>
              <a:rPr kumimoji="1" lang="en-US" altLang="ja-JP" dirty="0"/>
              <a:t>S</a:t>
            </a:r>
            <a:r>
              <a:rPr kumimoji="1" lang="ja-JP" altLang="en-US" dirty="0"/>
              <a:t>波が届かい</a:t>
            </a:r>
            <a:endParaRPr kumimoji="1" lang="en-US" altLang="ja-JP" dirty="0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5BA7EFBA-0F42-4F58-9985-1259084255BF}"/>
              </a:ext>
            </a:extLst>
          </p:cNvPr>
          <p:cNvSpPr/>
          <p:nvPr/>
        </p:nvSpPr>
        <p:spPr>
          <a:xfrm>
            <a:off x="7140208" y="2488163"/>
            <a:ext cx="597316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D59D115-DD50-4E4E-9907-161F7B5C98F6}"/>
              </a:ext>
            </a:extLst>
          </p:cNvPr>
          <p:cNvSpPr txBox="1"/>
          <p:nvPr/>
        </p:nvSpPr>
        <p:spPr>
          <a:xfrm>
            <a:off x="6416791" y="2729133"/>
            <a:ext cx="20441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dirty="0"/>
              <a:t>S</a:t>
            </a:r>
            <a:r>
              <a:rPr lang="ja-JP" altLang="en-US" dirty="0"/>
              <a:t>波が伝播できない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B1CCED6-EECE-4DC0-9B38-C1E95090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652"/>
            <a:ext cx="6084168" cy="3391314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45A00C-ADC0-4E05-8E89-50DF56831DCB}"/>
              </a:ext>
            </a:extLst>
          </p:cNvPr>
          <p:cNvSpPr txBox="1"/>
          <p:nvPr/>
        </p:nvSpPr>
        <p:spPr>
          <a:xfrm>
            <a:off x="263874" y="4869160"/>
            <a:ext cx="585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</a:t>
            </a:r>
            <a:r>
              <a:rPr kumimoji="1" lang="ja-JP" altLang="en-US" dirty="0"/>
              <a:t>杉本・杵島・松本、大学教養地学、慶應義塾大学</a:t>
            </a:r>
            <a:r>
              <a:rPr lang="ja-JP" altLang="en-US" dirty="0"/>
              <a:t>出版会）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6EFA477-1C8C-4C76-A126-C680F22C896A}"/>
              </a:ext>
            </a:extLst>
          </p:cNvPr>
          <p:cNvSpPr txBox="1"/>
          <p:nvPr/>
        </p:nvSpPr>
        <p:spPr>
          <a:xfrm>
            <a:off x="6123170" y="4170288"/>
            <a:ext cx="2759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103</a:t>
            </a:r>
            <a:r>
              <a:rPr kumimoji="1" lang="ja-JP" altLang="en-US" dirty="0"/>
              <a:t>度から</a:t>
            </a:r>
            <a:r>
              <a:rPr kumimoji="1" lang="en-US" altLang="ja-JP" dirty="0"/>
              <a:t>143</a:t>
            </a:r>
            <a:r>
              <a:rPr kumimoji="1" lang="ja-JP" altLang="en-US" dirty="0"/>
              <a:t>度まで</a:t>
            </a:r>
            <a:r>
              <a:rPr kumimoji="1" lang="en-US" altLang="ja-JP" dirty="0"/>
              <a:t>P</a:t>
            </a:r>
            <a:r>
              <a:rPr kumimoji="1" lang="ja-JP" altLang="en-US" dirty="0"/>
              <a:t>波が</a:t>
            </a:r>
            <a:endParaRPr kumimoji="1" lang="en-US" altLang="ja-JP" dirty="0"/>
          </a:p>
          <a:p>
            <a:r>
              <a:rPr lang="ja-JP" altLang="en-US" dirty="0"/>
              <a:t>届かない</a:t>
            </a:r>
            <a:endParaRPr kumimoji="1" lang="ja-JP" altLang="en-US" dirty="0"/>
          </a:p>
        </p:txBody>
      </p:sp>
      <p:sp>
        <p:nvSpPr>
          <p:cNvPr id="17" name="矢印: 下 16">
            <a:extLst>
              <a:ext uri="{FF2B5EF4-FFF2-40B4-BE49-F238E27FC236}">
                <a16:creationId xmlns:a16="http://schemas.microsoft.com/office/drawing/2014/main" id="{A3F60A0C-CA36-40AD-BCC1-78F4F6E14728}"/>
              </a:ext>
            </a:extLst>
          </p:cNvPr>
          <p:cNvSpPr/>
          <p:nvPr/>
        </p:nvSpPr>
        <p:spPr>
          <a:xfrm>
            <a:off x="7167344" y="3192427"/>
            <a:ext cx="597316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53C251F-DB0F-46E0-B9F2-F8203F3C736B}"/>
              </a:ext>
            </a:extLst>
          </p:cNvPr>
          <p:cNvSpPr txBox="1"/>
          <p:nvPr/>
        </p:nvSpPr>
        <p:spPr>
          <a:xfrm>
            <a:off x="6404359" y="3504150"/>
            <a:ext cx="2435282" cy="369332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地球内部に液体がある</a:t>
            </a:r>
            <a:endParaRPr kumimoji="1" lang="ja-JP" altLang="en-US" dirty="0"/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957794AB-CA1D-44C1-ABB1-05BFEDAFC4E5}"/>
              </a:ext>
            </a:extLst>
          </p:cNvPr>
          <p:cNvSpPr/>
          <p:nvPr/>
        </p:nvSpPr>
        <p:spPr>
          <a:xfrm>
            <a:off x="7287052" y="4991843"/>
            <a:ext cx="597316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F531085-7943-41CE-8794-5B66CA5657AE}"/>
              </a:ext>
            </a:extLst>
          </p:cNvPr>
          <p:cNvSpPr txBox="1"/>
          <p:nvPr/>
        </p:nvSpPr>
        <p:spPr>
          <a:xfrm>
            <a:off x="6404359" y="5272794"/>
            <a:ext cx="2621230" cy="646331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dirty="0"/>
              <a:t>P</a:t>
            </a:r>
            <a:r>
              <a:rPr lang="ja-JP" altLang="en-US" dirty="0"/>
              <a:t>波速度が低下する物質</a:t>
            </a:r>
            <a:endParaRPr lang="en-US" altLang="ja-JP" dirty="0"/>
          </a:p>
          <a:p>
            <a:r>
              <a:rPr lang="ja-JP" altLang="en-US" dirty="0"/>
              <a:t>がある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C6117C0-01EF-4157-BD33-D978AF07A08C}"/>
              </a:ext>
            </a:extLst>
          </p:cNvPr>
          <p:cNvSpPr txBox="1"/>
          <p:nvPr/>
        </p:nvSpPr>
        <p:spPr>
          <a:xfrm>
            <a:off x="6402093" y="5977799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速度低下⇒下方に屈折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55475FC7-3530-4A92-8263-6537B0FDCF39}"/>
              </a:ext>
            </a:extLst>
          </p:cNvPr>
          <p:cNvCxnSpPr>
            <a:stCxn id="18" idx="1"/>
          </p:cNvCxnSpPr>
          <p:nvPr/>
        </p:nvCxnSpPr>
        <p:spPr>
          <a:xfrm flipH="1">
            <a:off x="4860032" y="3688816"/>
            <a:ext cx="1544327" cy="1907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73882807-B4B3-4AC4-B262-DE4A0F3F92E7}"/>
              </a:ext>
            </a:extLst>
          </p:cNvPr>
          <p:cNvCxnSpPr>
            <a:stCxn id="20" idx="1"/>
          </p:cNvCxnSpPr>
          <p:nvPr/>
        </p:nvCxnSpPr>
        <p:spPr>
          <a:xfrm flipH="1">
            <a:off x="4860032" y="5595960"/>
            <a:ext cx="1544327" cy="160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B1000AA-EC26-450C-A7D3-07D5750BD904}"/>
              </a:ext>
            </a:extLst>
          </p:cNvPr>
          <p:cNvSpPr txBox="1"/>
          <p:nvPr/>
        </p:nvSpPr>
        <p:spPr>
          <a:xfrm>
            <a:off x="3521204" y="5491477"/>
            <a:ext cx="1338828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外殻の存在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3CA71B9-BA34-411C-B455-EA4909C62122}"/>
              </a:ext>
            </a:extLst>
          </p:cNvPr>
          <p:cNvSpPr txBox="1"/>
          <p:nvPr/>
        </p:nvSpPr>
        <p:spPr>
          <a:xfrm>
            <a:off x="3521204" y="6012583"/>
            <a:ext cx="2108269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その外側はマントル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地球内部構造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4130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参考図書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987A4DA-8D61-4D83-9483-27041D00CABD}"/>
              </a:ext>
            </a:extLst>
          </p:cNvPr>
          <p:cNvSpPr txBox="1"/>
          <p:nvPr/>
        </p:nvSpPr>
        <p:spPr>
          <a:xfrm>
            <a:off x="683568" y="1268760"/>
            <a:ext cx="83359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・プレートテクトニクスの基礎</a:t>
            </a:r>
            <a:r>
              <a:rPr lang="ja-JP" altLang="en-US" sz="2400" dirty="0"/>
              <a:t>　　瀬野徹三　朝倉書店　（絶版）</a:t>
            </a:r>
            <a:endParaRPr lang="en-US" altLang="ja-JP" sz="2400" dirty="0"/>
          </a:p>
          <a:p>
            <a:r>
              <a:rPr kumimoji="1" lang="ja-JP" altLang="en-US" sz="2400" dirty="0"/>
              <a:t>・続プレートテクトニクスの基礎</a:t>
            </a:r>
            <a:r>
              <a:rPr lang="ja-JP" altLang="en-US" sz="2400" dirty="0"/>
              <a:t>　　瀬野徹三　朝倉書店　（絶版）</a:t>
            </a:r>
            <a:endParaRPr lang="en-US" altLang="ja-JP" sz="2400" dirty="0"/>
          </a:p>
          <a:p>
            <a:r>
              <a:rPr kumimoji="1" lang="ja-JP" altLang="en-US" sz="2400" dirty="0"/>
              <a:t>・はじめて学ぶ大学教養地学　杉本憲彦・杵島正洋・松本直記　</a:t>
            </a:r>
            <a:endParaRPr kumimoji="1" lang="en-US" altLang="ja-JP" sz="2400" dirty="0"/>
          </a:p>
          <a:p>
            <a:r>
              <a:rPr lang="ja-JP" altLang="en-US" sz="2400" dirty="0"/>
              <a:t>　　　　　　　　　　　　　　　　　　　　</a:t>
            </a:r>
            <a:r>
              <a:rPr kumimoji="1" lang="ja-JP" altLang="en-US" sz="2400" dirty="0"/>
              <a:t>慶応義塾大学出版会</a:t>
            </a:r>
            <a:endParaRPr kumimoji="1" lang="en-US" altLang="ja-JP" sz="2400" dirty="0"/>
          </a:p>
          <a:p>
            <a:r>
              <a:rPr lang="ja-JP" altLang="en-US" sz="2400" dirty="0"/>
              <a:t>・地球ダイナミクス　　　　　　　　山本明彦編著　朝倉書店</a:t>
            </a:r>
            <a:endParaRPr kumimoji="1" lang="en-US" altLang="ja-JP" sz="2400" dirty="0"/>
          </a:p>
          <a:p>
            <a:r>
              <a:rPr lang="ja-JP" altLang="en-US" sz="2400" dirty="0"/>
              <a:t>・地球　上田誠也・水谷仁　岩波書店</a:t>
            </a:r>
            <a:endParaRPr lang="en-US" altLang="ja-JP" sz="2400" dirty="0"/>
          </a:p>
          <a:p>
            <a:r>
              <a:rPr lang="ja-JP" altLang="en-US" sz="2400" dirty="0"/>
              <a:t>・</a:t>
            </a:r>
            <a:r>
              <a:rPr lang="en-US" altLang="ja-JP" sz="2400" dirty="0"/>
              <a:t>Geodynamics 2</a:t>
            </a:r>
            <a:r>
              <a:rPr lang="en-US" altLang="ja-JP" sz="2400" baseline="30000" dirty="0"/>
              <a:t>nd</a:t>
            </a:r>
            <a:r>
              <a:rPr lang="en-US" altLang="ja-JP" sz="2400" dirty="0"/>
              <a:t> Edition,  </a:t>
            </a:r>
            <a:r>
              <a:rPr lang="en-US" altLang="ja-JP" sz="2400" dirty="0" err="1"/>
              <a:t>Turcotte</a:t>
            </a:r>
            <a:r>
              <a:rPr lang="en-US" altLang="ja-JP" sz="2400" dirty="0"/>
              <a:t> and Schubert, </a:t>
            </a:r>
            <a:r>
              <a:rPr lang="en-US" altLang="ja-JP" sz="2400" dirty="0" err="1"/>
              <a:t>Campridge</a:t>
            </a:r>
            <a:r>
              <a:rPr lang="en-US" altLang="ja-JP" sz="2400" dirty="0"/>
              <a:t> </a:t>
            </a:r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281ECEFC-80C6-4DF2-966A-8E053C8D146F}"/>
              </a:ext>
            </a:extLst>
          </p:cNvPr>
          <p:cNvSpPr/>
          <p:nvPr/>
        </p:nvSpPr>
        <p:spPr>
          <a:xfrm>
            <a:off x="323528" y="1412776"/>
            <a:ext cx="288032" cy="21602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highlight>
                <a:srgbClr val="FFFF00"/>
              </a:highlight>
            </a:endParaRP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8A23BEA4-0EE0-4C4A-8C90-76BF3731C96D}"/>
              </a:ext>
            </a:extLst>
          </p:cNvPr>
          <p:cNvSpPr/>
          <p:nvPr/>
        </p:nvSpPr>
        <p:spPr>
          <a:xfrm>
            <a:off x="323528" y="1717576"/>
            <a:ext cx="2880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E6D1C55A-6E8A-44F0-84EE-D900CA9587F7}"/>
              </a:ext>
            </a:extLst>
          </p:cNvPr>
          <p:cNvSpPr/>
          <p:nvPr/>
        </p:nvSpPr>
        <p:spPr>
          <a:xfrm>
            <a:off x="323528" y="3573016"/>
            <a:ext cx="2880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6715466C-A7D0-4D15-9F36-CE509E391754}"/>
              </a:ext>
            </a:extLst>
          </p:cNvPr>
          <p:cNvSpPr/>
          <p:nvPr/>
        </p:nvSpPr>
        <p:spPr>
          <a:xfrm>
            <a:off x="323528" y="2852936"/>
            <a:ext cx="2880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1414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0B9098-41B6-4154-AF8E-923965E31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31" y="1098829"/>
            <a:ext cx="8446517" cy="395101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地殻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5304854-E2E2-4FE1-A0AA-F07590BF1ABE}"/>
              </a:ext>
            </a:extLst>
          </p:cNvPr>
          <p:cNvSpPr txBox="1"/>
          <p:nvPr/>
        </p:nvSpPr>
        <p:spPr>
          <a:xfrm>
            <a:off x="5868144" y="4536933"/>
            <a:ext cx="2864887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海洋地殻の厚さは</a:t>
            </a:r>
            <a:r>
              <a:rPr kumimoji="1" lang="en-US" altLang="ja-JP" dirty="0"/>
              <a:t>7㎞</a:t>
            </a:r>
            <a:r>
              <a:rPr kumimoji="1" lang="ja-JP" altLang="en-US" dirty="0"/>
              <a:t>くらい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03A8067-7F90-4F0B-AE4D-EE4D386623DF}"/>
              </a:ext>
            </a:extLst>
          </p:cNvPr>
          <p:cNvSpPr txBox="1"/>
          <p:nvPr/>
        </p:nvSpPr>
        <p:spPr>
          <a:xfrm>
            <a:off x="611560" y="5103737"/>
            <a:ext cx="4515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(</a:t>
            </a:r>
            <a:r>
              <a:rPr kumimoji="1" lang="ja-JP" altLang="en-US" sz="1400" dirty="0"/>
              <a:t>杉本・杵島・松本、大学教養地学、慶應義塾大学</a:t>
            </a:r>
            <a:r>
              <a:rPr lang="ja-JP" altLang="en-US" sz="1400" dirty="0"/>
              <a:t>出版会）</a:t>
            </a:r>
            <a:endParaRPr kumimoji="1" lang="ja-JP" altLang="en-US" sz="1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02A38F3-79CC-45E3-BE29-D061AC329E6A}"/>
              </a:ext>
            </a:extLst>
          </p:cNvPr>
          <p:cNvSpPr txBox="1"/>
          <p:nvPr/>
        </p:nvSpPr>
        <p:spPr>
          <a:xfrm>
            <a:off x="1029142" y="4077072"/>
            <a:ext cx="368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深いほど重い物質で構成されている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4645B73-63DA-41D5-A617-B1BBD0602118}"/>
              </a:ext>
            </a:extLst>
          </p:cNvPr>
          <p:cNvSpPr txBox="1"/>
          <p:nvPr/>
        </p:nvSpPr>
        <p:spPr>
          <a:xfrm>
            <a:off x="745276" y="921825"/>
            <a:ext cx="722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大陸：地球形成以後、地球内部からしみだした軽い物質のたまったもの</a:t>
            </a:r>
            <a:endParaRPr kumimoji="1" lang="ja-JP" altLang="en-US" dirty="0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F80B3BED-D3A1-4692-B65F-561AC018AB58}"/>
              </a:ext>
            </a:extLst>
          </p:cNvPr>
          <p:cNvCxnSpPr/>
          <p:nvPr/>
        </p:nvCxnSpPr>
        <p:spPr>
          <a:xfrm flipV="1">
            <a:off x="6372200" y="4892125"/>
            <a:ext cx="144016" cy="606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3AEC28E-26AF-469D-95DB-57312AEB28F1}"/>
              </a:ext>
            </a:extLst>
          </p:cNvPr>
          <p:cNvSpPr txBox="1"/>
          <p:nvPr/>
        </p:nvSpPr>
        <p:spPr>
          <a:xfrm>
            <a:off x="5402914" y="5498170"/>
            <a:ext cx="3716082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常に生産（海嶺）・消失（沈み込み）を</a:t>
            </a:r>
            <a:endParaRPr kumimoji="1" lang="en-US" altLang="ja-JP" dirty="0"/>
          </a:p>
          <a:p>
            <a:r>
              <a:rPr kumimoji="1" lang="ja-JP" altLang="en-US" dirty="0"/>
              <a:t>継続している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E3D1FB1-AA70-4AC6-9949-93930216BEB8}"/>
              </a:ext>
            </a:extLst>
          </p:cNvPr>
          <p:cNvSpPr txBox="1"/>
          <p:nvPr/>
        </p:nvSpPr>
        <p:spPr>
          <a:xfrm>
            <a:off x="2302546" y="6367074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大陸地殻と海洋地殻は全く異なる過程を経ている</a:t>
            </a:r>
          </a:p>
        </p:txBody>
      </p:sp>
    </p:spTree>
    <p:extLst>
      <p:ext uri="{BB962C8B-B14F-4D97-AF65-F5344CB8AC3E}">
        <p14:creationId xmlns:p14="http://schemas.microsoft.com/office/powerpoint/2010/main" val="3317419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重力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5576" y="980728"/>
            <a:ext cx="61045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水は等ポテンシャル面に沿ってたまる</a:t>
            </a:r>
            <a:endParaRPr kumimoji="1" lang="en-US" altLang="ja-JP" sz="2000" dirty="0"/>
          </a:p>
          <a:p>
            <a:r>
              <a:rPr lang="ja-JP" altLang="en-US" sz="2000" dirty="0"/>
              <a:t>　　⇒</a:t>
            </a:r>
            <a:r>
              <a:rPr kumimoji="1" lang="ja-JP" altLang="en-US" sz="2000" dirty="0"/>
              <a:t>ジオイド</a:t>
            </a:r>
            <a:endParaRPr kumimoji="1" lang="en-US" altLang="ja-JP" sz="2000" dirty="0"/>
          </a:p>
          <a:p>
            <a:endParaRPr lang="en-US" altLang="ja-JP" sz="2000" dirty="0"/>
          </a:p>
          <a:p>
            <a:r>
              <a:rPr kumimoji="1" lang="ja-JP" altLang="en-US" sz="2000" dirty="0"/>
              <a:t>等ポテンシャル面に沿っては重力は働かない。</a:t>
            </a:r>
            <a:endParaRPr lang="en-US" altLang="ja-JP" sz="2000" dirty="0"/>
          </a:p>
          <a:p>
            <a:r>
              <a:rPr kumimoji="1" lang="ja-JP" altLang="en-US" sz="2000" dirty="0"/>
              <a:t>等ポテンシャル面に垂直</a:t>
            </a:r>
            <a:r>
              <a:rPr lang="ja-JP" altLang="en-US" sz="2000" dirty="0"/>
              <a:t>な方向が重力の作用する方向</a:t>
            </a:r>
            <a:endParaRPr kumimoji="1" lang="ja-JP" altLang="en-US" sz="20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地球内部構造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地殻：どのような物質でできているか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47664" y="134076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大陸地殻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796136" y="12687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海洋地殻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1115616" y="2437517"/>
            <a:ext cx="3456384" cy="1296144"/>
          </a:xfrm>
          <a:prstGeom prst="rect">
            <a:avLst/>
          </a:prstGeom>
          <a:solidFill>
            <a:srgbClr val="FFCC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上部地殻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（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SiO</a:t>
            </a:r>
            <a:r>
              <a:rPr kumimoji="1" lang="en-US" altLang="ja-JP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2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に富んだ岩石）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115616" y="3733661"/>
            <a:ext cx="3456384" cy="792088"/>
          </a:xfrm>
          <a:prstGeom prst="rect">
            <a:avLst/>
          </a:prstGeom>
          <a:solidFill>
            <a:srgbClr val="CC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下部地殻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1115616" y="4525749"/>
            <a:ext cx="3456384" cy="79208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マントル（かんらん岩）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5436096" y="3085589"/>
            <a:ext cx="3456384" cy="792088"/>
          </a:xfrm>
          <a:prstGeom prst="rect">
            <a:avLst/>
          </a:prstGeom>
          <a:solidFill>
            <a:srgbClr val="CC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海洋地殻（はんれい岩）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5436096" y="2509525"/>
            <a:ext cx="3456384" cy="57606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海洋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5436096" y="3877677"/>
            <a:ext cx="3456384" cy="144016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マントル（かんらん岩）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(Fe, Mg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に富んだ岩石）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Mg</a:t>
            </a:r>
            <a:r>
              <a:rPr kumimoji="1" lang="en-US" altLang="ja-JP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2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SiO</a:t>
            </a:r>
            <a:r>
              <a:rPr kumimoji="1" lang="en-US" altLang="ja-JP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4</a:t>
            </a:r>
            <a:r>
              <a:rPr kumimoji="1" lang="ja-JP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、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 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Fe</a:t>
            </a:r>
            <a:r>
              <a:rPr kumimoji="1" lang="en-US" altLang="ja-JP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2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SiO</a:t>
            </a:r>
            <a:r>
              <a:rPr kumimoji="1" lang="en-US" altLang="ja-JP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4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1403648" y="2437517"/>
            <a:ext cx="0" cy="2088232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>
            <a:off x="5940152" y="3085589"/>
            <a:ext cx="0" cy="792088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5940152" y="351763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7km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くらい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391151" y="4179696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30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～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40km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くらい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779912" y="4165709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モホ面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275856" y="3373621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コンラッド面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028384" y="3517637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モホ面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地震波速度からみた地球内部構造</a:t>
            </a:r>
            <a:endParaRPr kumimoji="1" lang="ja-JP" altLang="en-US" dirty="0"/>
          </a:p>
        </p:txBody>
      </p:sp>
      <p:pic>
        <p:nvPicPr>
          <p:cNvPr id="35844" name="Picture 4" descr="http://www.eri.u-tokyo.ac.jp/KOHO/PANKO2004/openlec_exibition/interior.files/image0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0768"/>
            <a:ext cx="5031811" cy="3887392"/>
          </a:xfrm>
          <a:prstGeom prst="rect">
            <a:avLst/>
          </a:prstGeom>
          <a:noFill/>
        </p:spPr>
      </p:pic>
      <p:sp>
        <p:nvSpPr>
          <p:cNvPr id="6" name="テキスト ボックス 5"/>
          <p:cNvSpPr txBox="1"/>
          <p:nvPr/>
        </p:nvSpPr>
        <p:spPr>
          <a:xfrm>
            <a:off x="107504" y="6185150"/>
            <a:ext cx="909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東大地震研　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http://www.eri.u-tokyo.ac.jp/KOHO/PANKO2004/openlec_exibition/interior.htm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35846" name="Picture 6" descr="http://www.eri.u-tokyo.ac.jp/KOHO/PANKO2004/openlec_exibition/interior.files/image0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79" y="1124743"/>
            <a:ext cx="3851921" cy="4597001"/>
          </a:xfrm>
          <a:prstGeom prst="rect">
            <a:avLst/>
          </a:prstGeom>
          <a:noFill/>
        </p:spPr>
      </p:pic>
      <p:cxnSp>
        <p:nvCxnSpPr>
          <p:cNvPr id="9" name="直線矢印コネクタ 8"/>
          <p:cNvCxnSpPr/>
          <p:nvPr/>
        </p:nvCxnSpPr>
        <p:spPr>
          <a:xfrm flipV="1">
            <a:off x="2771800" y="2492896"/>
            <a:ext cx="0" cy="136815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843808" y="3212976"/>
            <a:ext cx="152477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密度増加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（岩石から鉄）</a:t>
            </a:r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2483768" y="1484784"/>
            <a:ext cx="0" cy="165618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1259632" y="2204864"/>
            <a:ext cx="110799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速度低下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699792" y="4509120"/>
            <a:ext cx="140775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S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波速度ゼロ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2483768" y="3356992"/>
            <a:ext cx="0" cy="158417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上部マントル構成物質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5F0C14-5E24-40F6-AF50-EE3602CF5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47" y="1529119"/>
            <a:ext cx="5281158" cy="310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ABE8B3-22B6-401F-BF7A-C59A866C3049}"/>
              </a:ext>
            </a:extLst>
          </p:cNvPr>
          <p:cNvSpPr txBox="1"/>
          <p:nvPr/>
        </p:nvSpPr>
        <p:spPr>
          <a:xfrm>
            <a:off x="300493" y="4575609"/>
            <a:ext cx="4941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JAMSTEC</a:t>
            </a:r>
            <a:r>
              <a:rPr kumimoji="1" lang="ja-JP" altLang="en-US" sz="1200" dirty="0"/>
              <a:t>　</a:t>
            </a:r>
            <a:r>
              <a:rPr kumimoji="1" lang="en-US" altLang="ja-JP" sz="1200" dirty="0"/>
              <a:t>https://www.jamstec.go.jp/j/about/press_release/quest/epsilon/</a:t>
            </a:r>
            <a:endParaRPr kumimoji="1" lang="ja-JP" altLang="en-US" sz="12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C769C6-408D-4F89-A045-296E3F07ADED}"/>
              </a:ext>
            </a:extLst>
          </p:cNvPr>
          <p:cNvSpPr txBox="1"/>
          <p:nvPr/>
        </p:nvSpPr>
        <p:spPr>
          <a:xfrm>
            <a:off x="6014164" y="2426252"/>
            <a:ext cx="19623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オリーブ色の鉱物</a:t>
            </a:r>
            <a:endParaRPr kumimoji="1" lang="en-US" altLang="ja-JP" dirty="0"/>
          </a:p>
          <a:p>
            <a:r>
              <a:rPr lang="ja-JP" altLang="en-US" dirty="0"/>
              <a:t>（オリビン）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宝石名　ペリドット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4E44A7-5FC0-43C4-8C15-D99B6E2E92BC}"/>
              </a:ext>
            </a:extLst>
          </p:cNvPr>
          <p:cNvSpPr txBox="1"/>
          <p:nvPr/>
        </p:nvSpPr>
        <p:spPr>
          <a:xfrm>
            <a:off x="755576" y="770319"/>
            <a:ext cx="1641796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かんらん</a:t>
            </a:r>
            <a:r>
              <a:rPr kumimoji="1" lang="ja-JP" altLang="en-US" sz="2400" dirty="0"/>
              <a:t>岩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FA881BE-EDB4-4CE9-9B56-01DE4C847E11}"/>
              </a:ext>
            </a:extLst>
          </p:cNvPr>
          <p:cNvSpPr txBox="1"/>
          <p:nvPr/>
        </p:nvSpPr>
        <p:spPr>
          <a:xfrm>
            <a:off x="4001961" y="849601"/>
            <a:ext cx="43973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</a:t>
            </a:r>
            <a:r>
              <a:rPr kumimoji="1" lang="en-US" altLang="ja-JP" dirty="0" err="1"/>
              <a:t>Mg,Fe,Mn</a:t>
            </a:r>
            <a:r>
              <a:rPr kumimoji="1" lang="en-US" altLang="ja-JP" dirty="0"/>
              <a:t>)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SiO</a:t>
            </a:r>
            <a:r>
              <a:rPr kumimoji="1" lang="en-US" altLang="ja-JP" baseline="-25000" dirty="0"/>
              <a:t>4</a:t>
            </a:r>
            <a:r>
              <a:rPr kumimoji="1" lang="ja-JP" altLang="en-US" dirty="0"/>
              <a:t>　</a:t>
            </a:r>
            <a:endParaRPr kumimoji="1" lang="en-US" altLang="ja-JP" dirty="0"/>
          </a:p>
          <a:p>
            <a:r>
              <a:rPr kumimoji="1" lang="ja-JP" altLang="en-US" dirty="0"/>
              <a:t>鉄・マグネシウムに富んだ鉱物</a:t>
            </a:r>
            <a:endParaRPr kumimoji="1" lang="en-US" altLang="ja-JP" dirty="0"/>
          </a:p>
          <a:p>
            <a:r>
              <a:rPr lang="en-US" altLang="ja-JP" dirty="0"/>
              <a:t>(</a:t>
            </a:r>
            <a:r>
              <a:rPr lang="ja-JP" altLang="en-US" dirty="0"/>
              <a:t>重い金属元素が含まれているので密度大）</a:t>
            </a:r>
            <a:endParaRPr kumimoji="1" lang="ja-JP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838ABB9-C1CA-4B5E-82ED-C97605C88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056" y="4872579"/>
            <a:ext cx="1987414" cy="195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3A9E4EE-ECFF-46FB-98AC-67CE0B581657}"/>
              </a:ext>
            </a:extLst>
          </p:cNvPr>
          <p:cNvSpPr txBox="1"/>
          <p:nvPr/>
        </p:nvSpPr>
        <p:spPr>
          <a:xfrm>
            <a:off x="3860470" y="6420359"/>
            <a:ext cx="4715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JAMSTEC</a:t>
            </a:r>
            <a:r>
              <a:rPr kumimoji="1" lang="ja-JP" altLang="en-US" sz="1200" dirty="0"/>
              <a:t>　</a:t>
            </a:r>
            <a:r>
              <a:rPr kumimoji="1" lang="en-US" altLang="ja-JP" sz="1200" dirty="0"/>
              <a:t>https://www.jamstec.go.jp/j/about/press_release/20161101/</a:t>
            </a:r>
            <a:endParaRPr kumimoji="1" lang="ja-JP" altLang="en-US" sz="12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3E56249-77D4-45D6-BD9F-42EBD8587BBA}"/>
              </a:ext>
            </a:extLst>
          </p:cNvPr>
          <p:cNvSpPr txBox="1"/>
          <p:nvPr/>
        </p:nvSpPr>
        <p:spPr>
          <a:xfrm>
            <a:off x="598348" y="4888399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かんらん岩</a:t>
            </a:r>
            <a:endParaRPr kumimoji="1" lang="en-US" altLang="ja-JP" dirty="0"/>
          </a:p>
          <a:p>
            <a:r>
              <a:rPr kumimoji="1" lang="ja-JP" altLang="en-US" dirty="0"/>
              <a:t>（捕獲岩）</a:t>
            </a:r>
          </a:p>
        </p:txBody>
      </p:sp>
    </p:spTree>
    <p:extLst>
      <p:ext uri="{BB962C8B-B14F-4D97-AF65-F5344CB8AC3E}">
        <p14:creationId xmlns:p14="http://schemas.microsoft.com/office/powerpoint/2010/main" val="1179486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上部マントル構成物質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DB5A223-D7FD-4C86-8CCA-B2A8A5A2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760" y="677080"/>
            <a:ext cx="3670727" cy="618092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4A7E81C-3D66-4DA7-BF9E-104700055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0" y="720263"/>
            <a:ext cx="4739230" cy="5417474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9CF8EBA-FF41-40C1-ADFC-3167EAEC697D}"/>
              </a:ext>
            </a:extLst>
          </p:cNvPr>
          <p:cNvSpPr txBox="1"/>
          <p:nvPr/>
        </p:nvSpPr>
        <p:spPr>
          <a:xfrm>
            <a:off x="539552" y="6022831"/>
            <a:ext cx="4432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（山本明彦編、地球ダイナミクス、朝倉書店）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16CADA3-AF70-4807-8824-246756EB59EF}"/>
              </a:ext>
            </a:extLst>
          </p:cNvPr>
          <p:cNvSpPr txBox="1"/>
          <p:nvPr/>
        </p:nvSpPr>
        <p:spPr>
          <a:xfrm>
            <a:off x="179513" y="6453336"/>
            <a:ext cx="451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上部マントル・下部マントル：結晶構造の違い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703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地球内部構造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75C87C9-77A9-4C37-8836-717E43D15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95" y="1124744"/>
            <a:ext cx="8256411" cy="460851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E12974F-711D-4B48-B27F-1BA69CC89BE4}"/>
              </a:ext>
            </a:extLst>
          </p:cNvPr>
          <p:cNvSpPr txBox="1"/>
          <p:nvPr/>
        </p:nvSpPr>
        <p:spPr>
          <a:xfrm>
            <a:off x="1043608" y="5661248"/>
            <a:ext cx="585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</a:t>
            </a:r>
            <a:r>
              <a:rPr kumimoji="1" lang="ja-JP" altLang="en-US" dirty="0"/>
              <a:t>杉本・杵島・松本、大学教養地学、慶應義塾大学</a:t>
            </a:r>
            <a:r>
              <a:rPr lang="ja-JP" altLang="en-US" dirty="0"/>
              <a:t>出版会）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3AD7BD2-96FF-4871-8996-A0C351521640}"/>
              </a:ext>
            </a:extLst>
          </p:cNvPr>
          <p:cNvSpPr txBox="1"/>
          <p:nvPr/>
        </p:nvSpPr>
        <p:spPr>
          <a:xfrm>
            <a:off x="755576" y="764704"/>
            <a:ext cx="790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地震波速度・重力・地球の形成過程・高圧実験・隕石の分析などから物質を推定</a:t>
            </a:r>
          </a:p>
        </p:txBody>
      </p:sp>
    </p:spTree>
    <p:extLst>
      <p:ext uri="{BB962C8B-B14F-4D97-AF65-F5344CB8AC3E}">
        <p14:creationId xmlns:p14="http://schemas.microsoft.com/office/powerpoint/2010/main" val="600628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13429</TotalTime>
  <Words>1982</Words>
  <Application>Microsoft Office PowerPoint</Application>
  <PresentationFormat>画面に合わせる (4:3)</PresentationFormat>
  <Paragraphs>294</Paragraphs>
  <Slides>41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41</vt:i4>
      </vt:variant>
    </vt:vector>
  </HeadingPairs>
  <TitlesOfParts>
    <vt:vector size="46" baseType="lpstr">
      <vt:lpstr>Google Sans</vt:lpstr>
      <vt:lpstr>游ゴシック</vt:lpstr>
      <vt:lpstr>Arial</vt:lpstr>
      <vt:lpstr>Calibri</vt:lpstr>
      <vt:lpstr>Office テーマ</vt:lpstr>
      <vt:lpstr>地球の内部構造</vt:lpstr>
      <vt:lpstr>地球内部の地震波伝播</vt:lpstr>
      <vt:lpstr>地殻</vt:lpstr>
      <vt:lpstr>地殻</vt:lpstr>
      <vt:lpstr>地殻：どのような物質でできているか</vt:lpstr>
      <vt:lpstr>地震波速度からみた地球内部構造</vt:lpstr>
      <vt:lpstr>上部マントル構成物質</vt:lpstr>
      <vt:lpstr>上部マントル構成物質</vt:lpstr>
      <vt:lpstr>地球内部構造</vt:lpstr>
      <vt:lpstr>地球の大きさ</vt:lpstr>
      <vt:lpstr>他の惑星との比較</vt:lpstr>
      <vt:lpstr>他の惑星との比較</vt:lpstr>
      <vt:lpstr>プレートの動き</vt:lpstr>
      <vt:lpstr>地球内部構造の概観</vt:lpstr>
      <vt:lpstr>アセノスフェアの存在</vt:lpstr>
      <vt:lpstr>アセノスフェアの存在</vt:lpstr>
      <vt:lpstr>プレート運動とマントル対流</vt:lpstr>
      <vt:lpstr>地震発生と温度</vt:lpstr>
      <vt:lpstr>アセノスフェアによる変形</vt:lpstr>
      <vt:lpstr>収束境界</vt:lpstr>
      <vt:lpstr>海溝系巨大地震</vt:lpstr>
      <vt:lpstr>地球内部構造</vt:lpstr>
      <vt:lpstr>例題</vt:lpstr>
      <vt:lpstr>PowerPoint プレゼンテーション</vt:lpstr>
      <vt:lpstr>沈み込みの条件</vt:lpstr>
      <vt:lpstr>地球内部構造</vt:lpstr>
      <vt:lpstr>沈み込みの開始</vt:lpstr>
      <vt:lpstr>球体の万有引力</vt:lpstr>
      <vt:lpstr>地球の重さ</vt:lpstr>
      <vt:lpstr>重力と万有引力</vt:lpstr>
      <vt:lpstr>重力ポテンシャル</vt:lpstr>
      <vt:lpstr>重力ポテンシャル</vt:lpstr>
      <vt:lpstr>重力ポテンシャル</vt:lpstr>
      <vt:lpstr>重力ポテンシャル</vt:lpstr>
      <vt:lpstr>地球内部構造</vt:lpstr>
      <vt:lpstr>地球の内部構造</vt:lpstr>
      <vt:lpstr>地球内部構造</vt:lpstr>
      <vt:lpstr>参考図書</vt:lpstr>
      <vt:lpstr>PowerPoint プレゼンテーション</vt:lpstr>
      <vt:lpstr>重力</vt:lpstr>
      <vt:lpstr>地球内部構造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地球内部構造</dc:title>
  <dc:creator>Windows ユーザー</dc:creator>
  <cp:lastModifiedBy>kusaboke338@outlook.jp</cp:lastModifiedBy>
  <cp:revision>214</cp:revision>
  <cp:lastPrinted>2021-03-11T05:40:38Z</cp:lastPrinted>
  <dcterms:created xsi:type="dcterms:W3CDTF">2020-10-02T02:47:34Z</dcterms:created>
  <dcterms:modified xsi:type="dcterms:W3CDTF">2021-04-15T02:39:31Z</dcterms:modified>
</cp:coreProperties>
</file>